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8"/>
  </p:notesMasterIdLst>
  <p:handoutMasterIdLst>
    <p:handoutMasterId r:id="rId119"/>
  </p:handoutMasterIdLst>
  <p:sldIdLst>
    <p:sldId id="581" r:id="rId2"/>
    <p:sldId id="582" r:id="rId3"/>
    <p:sldId id="583" r:id="rId4"/>
    <p:sldId id="584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3" r:id="rId34"/>
    <p:sldId id="614" r:id="rId35"/>
    <p:sldId id="615" r:id="rId36"/>
    <p:sldId id="616" r:id="rId37"/>
    <p:sldId id="617" r:id="rId38"/>
    <p:sldId id="618" r:id="rId39"/>
    <p:sldId id="619" r:id="rId40"/>
    <p:sldId id="620" r:id="rId41"/>
    <p:sldId id="621" r:id="rId42"/>
    <p:sldId id="622" r:id="rId43"/>
    <p:sldId id="623" r:id="rId44"/>
    <p:sldId id="624" r:id="rId45"/>
    <p:sldId id="625" r:id="rId46"/>
    <p:sldId id="544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55" r:id="rId58"/>
    <p:sldId id="556" r:id="rId59"/>
    <p:sldId id="557" r:id="rId60"/>
    <p:sldId id="558" r:id="rId61"/>
    <p:sldId id="559" r:id="rId62"/>
    <p:sldId id="560" r:id="rId63"/>
    <p:sldId id="561" r:id="rId64"/>
    <p:sldId id="562" r:id="rId65"/>
    <p:sldId id="563" r:id="rId66"/>
    <p:sldId id="564" r:id="rId67"/>
    <p:sldId id="565" r:id="rId68"/>
    <p:sldId id="566" r:id="rId69"/>
    <p:sldId id="567" r:id="rId70"/>
    <p:sldId id="568" r:id="rId71"/>
    <p:sldId id="569" r:id="rId72"/>
    <p:sldId id="570" r:id="rId73"/>
    <p:sldId id="571" r:id="rId74"/>
    <p:sldId id="572" r:id="rId75"/>
    <p:sldId id="573" r:id="rId76"/>
    <p:sldId id="574" r:id="rId77"/>
    <p:sldId id="575" r:id="rId78"/>
    <p:sldId id="576" r:id="rId79"/>
    <p:sldId id="577" r:id="rId80"/>
    <p:sldId id="578" r:id="rId81"/>
    <p:sldId id="579" r:id="rId82"/>
    <p:sldId id="580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626" r:id="rId93"/>
    <p:sldId id="519" r:id="rId94"/>
    <p:sldId id="520" r:id="rId95"/>
    <p:sldId id="521" r:id="rId96"/>
    <p:sldId id="522" r:id="rId97"/>
    <p:sldId id="523" r:id="rId98"/>
    <p:sldId id="524" r:id="rId99"/>
    <p:sldId id="525" r:id="rId100"/>
    <p:sldId id="541" r:id="rId101"/>
    <p:sldId id="542" r:id="rId102"/>
    <p:sldId id="543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8" r:id="rId115"/>
    <p:sldId id="539" r:id="rId116"/>
    <p:sldId id="540" r:id="rId117"/>
  </p:sldIdLst>
  <p:sldSz cx="9144000" cy="6858000" type="screen4x3"/>
  <p:notesSz cx="7099300" cy="10234613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CC00"/>
    <a:srgbClr val="000000"/>
    <a:srgbClr val="009600"/>
    <a:srgbClr val="C8FF00"/>
    <a:srgbClr val="DC0101"/>
    <a:srgbClr val="000096"/>
    <a:srgbClr val="00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6559" autoAdjust="0"/>
  </p:normalViewPr>
  <p:slideViewPr>
    <p:cSldViewPr snapToGrid="0">
      <p:cViewPr varScale="1">
        <p:scale>
          <a:sx n="62" d="100"/>
          <a:sy n="62" d="100"/>
        </p:scale>
        <p:origin x="106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04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4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wmf"/><Relationship Id="rId1" Type="http://schemas.openxmlformats.org/officeDocument/2006/relationships/image" Target="../media/image6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4" Type="http://schemas.openxmlformats.org/officeDocument/2006/relationships/image" Target="../media/image116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4" Type="http://schemas.openxmlformats.org/officeDocument/2006/relationships/image" Target="../media/image12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4" Type="http://schemas.openxmlformats.org/officeDocument/2006/relationships/image" Target="../media/image12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5" Type="http://schemas.openxmlformats.org/officeDocument/2006/relationships/image" Target="../media/image143.wmf"/><Relationship Id="rId4" Type="http://schemas.openxmlformats.org/officeDocument/2006/relationships/image" Target="../media/image142.e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wmf"/><Relationship Id="rId1" Type="http://schemas.openxmlformats.org/officeDocument/2006/relationships/image" Target="../media/image144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10" Type="http://schemas.openxmlformats.org/officeDocument/2006/relationships/image" Target="../media/image153.emf"/><Relationship Id="rId4" Type="http://schemas.openxmlformats.org/officeDocument/2006/relationships/image" Target="../media/image147.emf"/><Relationship Id="rId9" Type="http://schemas.openxmlformats.org/officeDocument/2006/relationships/image" Target="../media/image152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Relationship Id="rId4" Type="http://schemas.openxmlformats.org/officeDocument/2006/relationships/image" Target="../media/image16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image" Target="../media/image189.emf"/><Relationship Id="rId7" Type="http://schemas.openxmlformats.org/officeDocument/2006/relationships/image" Target="../media/image193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Relationship Id="rId6" Type="http://schemas.openxmlformats.org/officeDocument/2006/relationships/image" Target="../media/image192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Relationship Id="rId9" Type="http://schemas.openxmlformats.org/officeDocument/2006/relationships/image" Target="../media/image195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Relationship Id="rId4" Type="http://schemas.openxmlformats.org/officeDocument/2006/relationships/image" Target="../media/image19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2" Type="http://schemas.openxmlformats.org/officeDocument/2006/relationships/image" Target="../media/image201.emf"/><Relationship Id="rId1" Type="http://schemas.openxmlformats.org/officeDocument/2006/relationships/image" Target="../media/image200.emf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9" Type="http://schemas.openxmlformats.org/officeDocument/2006/relationships/image" Target="../media/image20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emf"/><Relationship Id="rId1" Type="http://schemas.openxmlformats.org/officeDocument/2006/relationships/image" Target="../media/image210.emf"/><Relationship Id="rId4" Type="http://schemas.openxmlformats.org/officeDocument/2006/relationships/image" Target="../media/image213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Relationship Id="rId5" Type="http://schemas.openxmlformats.org/officeDocument/2006/relationships/image" Target="../media/image218.emf"/><Relationship Id="rId4" Type="http://schemas.openxmlformats.org/officeDocument/2006/relationships/image" Target="../media/image21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image" Target="../media/image22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image" Target="../media/image229.e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image" Target="../media/image2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Relationship Id="rId5" Type="http://schemas.openxmlformats.org/officeDocument/2006/relationships/image" Target="../media/image241.emf"/><Relationship Id="rId4" Type="http://schemas.openxmlformats.org/officeDocument/2006/relationships/image" Target="../media/image240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emf"/><Relationship Id="rId1" Type="http://schemas.openxmlformats.org/officeDocument/2006/relationships/image" Target="../media/image24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Relationship Id="rId9" Type="http://schemas.openxmlformats.org/officeDocument/2006/relationships/image" Target="../media/image253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6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wmf"/><Relationship Id="rId1" Type="http://schemas.openxmlformats.org/officeDocument/2006/relationships/image" Target="../media/image2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l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l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BD4B92-B5C0-4819-ADCA-A8C5DD6F5103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l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l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33C461-AD42-41EB-B094-D2D16F499BC6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8991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C8AA86A-D578-4473-9998-8A088511871F}" type="slidenum">
              <a:rPr lang="it-IT" altLang="it-IT" smtClean="0">
                <a:latin typeface="Arial" panose="020B0604020202020204" pitchFamily="34" charset="0"/>
              </a:rPr>
              <a:pPr/>
              <a:t>10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281301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89E55C2-DAAB-4E3E-B8BB-B90E4886E534}" type="slidenum">
              <a:rPr lang="it-IT" altLang="it-IT" smtClean="0">
                <a:latin typeface="Arial" panose="020B0604020202020204" pitchFamily="34" charset="0"/>
              </a:rPr>
              <a:pPr/>
              <a:t>100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0C89F51-7F10-490B-B0DD-97966462DDAC}" type="slidenum">
              <a:rPr lang="it-IT" altLang="it-IT" smtClean="0">
                <a:latin typeface="Arial" panose="020B0604020202020204" pitchFamily="34" charset="0"/>
              </a:rPr>
              <a:pPr/>
              <a:t>101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D2A427F-6C76-426F-B5B9-4CD604A7F375}" type="slidenum">
              <a:rPr lang="it-IT" altLang="it-IT" smtClean="0">
                <a:latin typeface="Arial" panose="020B0604020202020204" pitchFamily="34" charset="0"/>
              </a:rPr>
              <a:pPr/>
              <a:t>102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6ACFCC5-AC8E-47ED-BF35-606D87C540BF}" type="slidenum">
              <a:rPr lang="it-IT" altLang="it-IT" smtClean="0">
                <a:latin typeface="Arial" panose="020B0604020202020204" pitchFamily="34" charset="0"/>
              </a:rPr>
              <a:pPr/>
              <a:t>103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660570A-A727-4A4F-8231-C25F255121FB}" type="slidenum">
              <a:rPr lang="it-IT" altLang="it-IT" smtClean="0">
                <a:latin typeface="Arial" panose="020B0604020202020204" pitchFamily="34" charset="0"/>
              </a:rPr>
              <a:pPr/>
              <a:t>104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1174FCB-9CF9-479B-8BCC-5A371A880C44}" type="slidenum">
              <a:rPr lang="it-IT" altLang="it-IT" smtClean="0">
                <a:latin typeface="Arial" panose="020B0604020202020204" pitchFamily="34" charset="0"/>
              </a:rPr>
              <a:pPr/>
              <a:t>105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5B3F7A-B44E-42F2-9859-C0083A5AD2F7}" type="slidenum">
              <a:rPr lang="it-IT" altLang="it-IT" smtClean="0">
                <a:latin typeface="Arial" panose="020B0604020202020204" pitchFamily="34" charset="0"/>
              </a:rPr>
              <a:pPr/>
              <a:t>106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17AF275-52F5-4A94-B793-3DFE1A359435}" type="slidenum">
              <a:rPr lang="it-IT" altLang="it-IT" smtClean="0">
                <a:latin typeface="Arial" panose="020B0604020202020204" pitchFamily="34" charset="0"/>
              </a:rPr>
              <a:pPr/>
              <a:t>107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24DB1EA-FADC-4C29-9106-C9717403833C}" type="slidenum">
              <a:rPr lang="it-IT" altLang="it-IT" smtClean="0">
                <a:latin typeface="Arial" panose="020B0604020202020204" pitchFamily="34" charset="0"/>
              </a:rPr>
              <a:pPr/>
              <a:t>108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4B40A5-33E3-460D-B853-17D04571E96A}" type="slidenum">
              <a:rPr lang="it-IT" altLang="it-IT" smtClean="0">
                <a:latin typeface="Arial" panose="020B0604020202020204" pitchFamily="34" charset="0"/>
              </a:rPr>
              <a:pPr/>
              <a:t>109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C24D1C5-5DF3-4023-A14D-7A9DA071F5AC}" type="slidenum">
              <a:rPr lang="it-IT" altLang="it-IT" smtClean="0">
                <a:latin typeface="Arial" panose="020B0604020202020204" pitchFamily="34" charset="0"/>
              </a:rPr>
              <a:pPr/>
              <a:t>11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2323907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487824E-D66E-4804-BCAC-0EDA0449CE43}" type="slidenum">
              <a:rPr lang="it-IT" altLang="it-IT" smtClean="0">
                <a:latin typeface="Arial" panose="020B0604020202020204" pitchFamily="34" charset="0"/>
              </a:rPr>
              <a:pPr/>
              <a:t>110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9E25ECC-EDCA-4D7A-80BE-CE75D31321D2}" type="slidenum">
              <a:rPr lang="it-IT" altLang="it-IT" smtClean="0">
                <a:latin typeface="Arial" panose="020B0604020202020204" pitchFamily="34" charset="0"/>
              </a:rPr>
              <a:pPr/>
              <a:t>111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22C3C47-1F66-4FC8-9F75-319C3C1C8830}" type="slidenum">
              <a:rPr lang="it-IT" altLang="it-IT" smtClean="0">
                <a:latin typeface="Arial" panose="020B0604020202020204" pitchFamily="34" charset="0"/>
              </a:rPr>
              <a:pPr/>
              <a:t>112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71E75B-9A03-4D56-900E-64625D8382AC}" type="slidenum">
              <a:rPr lang="it-IT" altLang="it-IT" smtClean="0">
                <a:latin typeface="Arial" panose="020B0604020202020204" pitchFamily="34" charset="0"/>
              </a:rPr>
              <a:pPr/>
              <a:t>113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AF55CEB-5CE8-43C2-A534-54C4ED7E3697}" type="slidenum">
              <a:rPr lang="it-IT" altLang="it-IT" smtClean="0">
                <a:latin typeface="Arial" panose="020B0604020202020204" pitchFamily="34" charset="0"/>
              </a:rPr>
              <a:pPr/>
              <a:t>114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F56270B-F75C-4EE0-AB9D-85B03CE19B2C}" type="slidenum">
              <a:rPr lang="it-IT" altLang="it-IT" smtClean="0">
                <a:latin typeface="Arial" panose="020B0604020202020204" pitchFamily="34" charset="0"/>
              </a:rPr>
              <a:pPr/>
              <a:t>115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5098E00-8DF5-405A-BB2D-68CAD503926F}" type="slidenum">
              <a:rPr lang="it-IT" altLang="it-IT" smtClean="0">
                <a:latin typeface="Arial" panose="020B0604020202020204" pitchFamily="34" charset="0"/>
              </a:rPr>
              <a:pPr/>
              <a:t>116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D17BFE-16BA-47A9-8299-AEA23B3F44B2}" type="slidenum">
              <a:rPr lang="it-IT" altLang="it-IT" smtClean="0">
                <a:latin typeface="Arial" panose="020B0604020202020204" pitchFamily="34" charset="0"/>
              </a:rPr>
              <a:pPr/>
              <a:t>12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22213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FE50EF7-3B3F-48F9-891F-548BA56F701F}" type="slidenum">
              <a:rPr lang="it-IT" altLang="it-IT" smtClean="0">
                <a:latin typeface="Arial" panose="020B0604020202020204" pitchFamily="34" charset="0"/>
              </a:rPr>
              <a:pPr/>
              <a:t>13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556200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3DA5573-CCAE-4CE5-9A60-79760807FC6E}" type="slidenum">
              <a:rPr lang="it-IT" altLang="it-IT" smtClean="0">
                <a:latin typeface="Arial" panose="020B0604020202020204" pitchFamily="34" charset="0"/>
              </a:rPr>
              <a:pPr/>
              <a:t>14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69476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BBCCAD7-832C-4355-BE01-7B7A8DB6B130}" type="slidenum">
              <a:rPr lang="it-IT" altLang="it-IT" smtClean="0">
                <a:latin typeface="Arial" panose="020B0604020202020204" pitchFamily="34" charset="0"/>
              </a:rPr>
              <a:pPr/>
              <a:t>15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1607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16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53057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17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50135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597B62B-4108-4AE0-9371-1204E78DFD7E}" type="slidenum">
              <a:rPr lang="it-IT" altLang="it-IT" smtClean="0">
                <a:latin typeface="Arial" panose="020B0604020202020204" pitchFamily="34" charset="0"/>
              </a:rPr>
              <a:pPr/>
              <a:t>18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1756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BE8E253-08A1-45F0-A51B-E5D6B0F87875}" type="slidenum">
              <a:rPr lang="it-IT" altLang="it-IT" smtClean="0">
                <a:latin typeface="Arial" panose="020B0604020202020204" pitchFamily="34" charset="0"/>
              </a:rPr>
              <a:pPr/>
              <a:t>19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130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7802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164CB53-9DA9-41DF-863C-951E0076838A}" type="slidenum">
              <a:rPr lang="it-IT" altLang="it-IT" smtClean="0">
                <a:latin typeface="Arial" panose="020B0604020202020204" pitchFamily="34" charset="0"/>
              </a:rPr>
              <a:pPr/>
              <a:t>20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6231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10415D2-5504-4041-A8BC-4015BC3443E4}" type="slidenum">
              <a:rPr lang="it-IT" altLang="it-IT" smtClean="0">
                <a:latin typeface="Arial" panose="020B0604020202020204" pitchFamily="34" charset="0"/>
              </a:rPr>
              <a:pPr/>
              <a:t>21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85305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57812C9-E4D1-4127-B0AF-142753335F13}" type="slidenum">
              <a:rPr lang="it-IT" altLang="it-IT" smtClean="0">
                <a:latin typeface="Arial" panose="020B0604020202020204" pitchFamily="34" charset="0"/>
              </a:rPr>
              <a:pPr/>
              <a:t>22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91620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132FB9F-3128-4CC3-B410-C3319C637A0F}" type="slidenum">
              <a:rPr lang="it-IT" altLang="it-IT" smtClean="0">
                <a:latin typeface="Arial" panose="020B0604020202020204" pitchFamily="34" charset="0"/>
              </a:rPr>
              <a:pPr/>
              <a:t>23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85272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82A7B27-650F-4F4C-98C3-47C769D9086E}" type="slidenum">
              <a:rPr lang="it-IT" altLang="it-IT" smtClean="0">
                <a:latin typeface="Arial" panose="020B0604020202020204" pitchFamily="34" charset="0"/>
              </a:rPr>
              <a:pPr/>
              <a:t>24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20064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25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706191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C621C0F-8C60-4DA4-A9BA-79B52B5A7D35}" type="slidenum">
              <a:rPr lang="it-IT" altLang="it-IT" smtClean="0">
                <a:latin typeface="Arial" panose="020B0604020202020204" pitchFamily="34" charset="0"/>
              </a:rPr>
              <a:pPr/>
              <a:t>26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514630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27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68220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28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58085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8223595-09FE-427C-BEE7-EB3E623D27A6}" type="slidenum">
              <a:rPr lang="it-IT" altLang="it-IT" smtClean="0">
                <a:latin typeface="Arial" panose="020B0604020202020204" pitchFamily="34" charset="0"/>
              </a:rPr>
              <a:pPr/>
              <a:t>29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53705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28675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30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792869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8265E2F-D490-4306-9686-49A693170128}" type="slidenum">
              <a:rPr lang="it-IT" altLang="it-IT" smtClean="0">
                <a:latin typeface="Arial" panose="020B0604020202020204" pitchFamily="34" charset="0"/>
              </a:rPr>
              <a:pPr/>
              <a:t>31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00930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8DF79AA-DB6C-4FD0-9C4E-5FBD5A7A0A8F}" type="slidenum">
              <a:rPr lang="it-IT" altLang="it-IT" smtClean="0">
                <a:latin typeface="Arial" panose="020B0604020202020204" pitchFamily="34" charset="0"/>
              </a:rPr>
              <a:pPr/>
              <a:t>32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32778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DF452C3-AB4A-495E-9A0C-81AE6C0F2E7A}" type="slidenum">
              <a:rPr lang="it-IT" altLang="it-IT" smtClean="0">
                <a:latin typeface="Arial" panose="020B0604020202020204" pitchFamily="34" charset="0"/>
              </a:rPr>
              <a:pPr/>
              <a:t>33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66287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374BBE0-4279-4747-9150-D4810A812081}" type="slidenum">
              <a:rPr lang="it-IT" altLang="it-IT" smtClean="0">
                <a:latin typeface="Arial" panose="020B0604020202020204" pitchFamily="34" charset="0"/>
              </a:rPr>
              <a:pPr/>
              <a:t>34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5173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35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078956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C08A7FA-6234-489C-8D1A-D356F7E747C7}" type="slidenum">
              <a:rPr lang="it-IT" altLang="it-IT" smtClean="0">
                <a:latin typeface="Arial" panose="020B0604020202020204" pitchFamily="34" charset="0"/>
              </a:rPr>
              <a:pPr/>
              <a:t>36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096613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C905D7C-25C4-44AB-9EBF-1770F0520BEE}" type="slidenum">
              <a:rPr lang="it-IT" altLang="it-IT" smtClean="0">
                <a:latin typeface="Arial" panose="020B0604020202020204" pitchFamily="34" charset="0"/>
              </a:rPr>
              <a:pPr/>
              <a:t>37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64814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51A524E-0365-404F-8241-B728C97E8F3D}" type="slidenum">
              <a:rPr lang="it-IT" altLang="it-IT" smtClean="0">
                <a:latin typeface="Arial" panose="020B0604020202020204" pitchFamily="34" charset="0"/>
              </a:rPr>
              <a:pPr/>
              <a:t>38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28921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39864AC-AC92-4727-94D4-F0EBC6CC9BD5}" type="slidenum">
              <a:rPr lang="it-IT" altLang="it-IT" smtClean="0">
                <a:latin typeface="Arial" panose="020B0604020202020204" pitchFamily="34" charset="0"/>
              </a:rPr>
              <a:pPr/>
              <a:t>39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92097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A0429E9-1BE9-4367-8AFE-E66574D5994D}" type="slidenum">
              <a:rPr lang="it-IT" altLang="it-IT" smtClean="0">
                <a:latin typeface="Arial" panose="020B0604020202020204" pitchFamily="34" charset="0"/>
              </a:rPr>
              <a:pPr/>
              <a:t>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09576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3DC169-FFF0-44F3-B8C4-199B592F9505}" type="slidenum">
              <a:rPr lang="it-IT" altLang="it-IT" smtClean="0">
                <a:latin typeface="Arial" panose="020B0604020202020204" pitchFamily="34" charset="0"/>
              </a:rPr>
              <a:pPr/>
              <a:t>40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512864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600ECCF-6846-4259-AF5B-9EB52E236603}" type="slidenum">
              <a:rPr lang="it-IT" altLang="it-IT" smtClean="0">
                <a:latin typeface="Arial" panose="020B0604020202020204" pitchFamily="34" charset="0"/>
              </a:rPr>
              <a:pPr/>
              <a:t>41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642968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4DC33A0-107A-4E90-B585-52FBA5BD47D9}" type="slidenum">
              <a:rPr lang="it-IT" altLang="it-IT" smtClean="0">
                <a:latin typeface="Arial" panose="020B0604020202020204" pitchFamily="34" charset="0"/>
              </a:rPr>
              <a:pPr/>
              <a:t>42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42660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CE04728-475F-4A8C-9877-8805405AB932}" type="slidenum">
              <a:rPr lang="it-IT" altLang="it-IT" smtClean="0">
                <a:latin typeface="Arial" panose="020B0604020202020204" pitchFamily="34" charset="0"/>
              </a:rPr>
              <a:pPr/>
              <a:t>43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597863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3B59258-3084-4EB0-AE68-D69F4F50ACBD}" type="slidenum">
              <a:rPr lang="it-IT" altLang="it-IT" smtClean="0">
                <a:latin typeface="Arial" panose="020B0604020202020204" pitchFamily="34" charset="0"/>
              </a:rPr>
              <a:pPr/>
              <a:t>44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763418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0204610-F2B2-43DD-8A07-AA1048D06444}" type="slidenum">
              <a:rPr lang="it-IT" altLang="it-IT" smtClean="0">
                <a:latin typeface="Arial" panose="020B0604020202020204" pitchFamily="34" charset="0"/>
              </a:rPr>
              <a:pPr/>
              <a:t>45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4080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46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36724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47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239454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99B63D5-3F76-436C-A2BA-419C0551BF2E}" type="slidenum">
              <a:rPr lang="it-IT" altLang="it-IT" smtClean="0">
                <a:latin typeface="Arial" panose="020B0604020202020204" pitchFamily="34" charset="0"/>
              </a:rPr>
              <a:pPr/>
              <a:t>48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31923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5DE1A44-F37D-44E9-B44C-4F6277BD0BF4}" type="slidenum">
              <a:rPr lang="it-IT" altLang="it-IT" smtClean="0">
                <a:latin typeface="Arial" panose="020B0604020202020204" pitchFamily="34" charset="0"/>
              </a:rPr>
              <a:pPr/>
              <a:t>49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67269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D0976EE-4390-421F-81D8-6CDD854F51FC}" type="slidenum">
              <a:rPr lang="it-IT" altLang="it-IT" smtClean="0">
                <a:latin typeface="Arial" panose="020B0604020202020204" pitchFamily="34" charset="0"/>
              </a:rPr>
              <a:pPr/>
              <a:t>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722470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C19B8A-E897-4540-92A0-9B4848A3614B}" type="slidenum">
              <a:rPr lang="it-IT" altLang="it-IT" smtClean="0">
                <a:latin typeface="Arial" panose="020B0604020202020204" pitchFamily="34" charset="0"/>
              </a:rPr>
              <a:pPr/>
              <a:t>50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317418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7D8B4F-8DCC-4AFC-B48A-11171C93469D}" type="slidenum">
              <a:rPr lang="it-IT" altLang="it-IT" smtClean="0">
                <a:latin typeface="Arial" panose="020B0604020202020204" pitchFamily="34" charset="0"/>
              </a:rPr>
              <a:pPr/>
              <a:t>51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029729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87D8B4F-8DCC-4AFC-B48A-11171C93469D}" type="slidenum">
              <a:rPr lang="it-IT" altLang="it-IT" smtClean="0">
                <a:latin typeface="Arial" panose="020B0604020202020204" pitchFamily="34" charset="0"/>
              </a:rPr>
              <a:pPr/>
              <a:t>52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4711761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1D41160-6E83-4CDD-9062-E62659C0B8BD}" type="slidenum">
              <a:rPr lang="it-IT" altLang="it-IT" smtClean="0">
                <a:latin typeface="Arial" panose="020B0604020202020204" pitchFamily="34" charset="0"/>
              </a:rPr>
              <a:pPr/>
              <a:t>53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5778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EF217C4-8F8F-4897-9C71-0E61E93D0E78}" type="slidenum">
              <a:rPr lang="it-IT" altLang="it-IT" smtClean="0">
                <a:latin typeface="Arial" panose="020B0604020202020204" pitchFamily="34" charset="0"/>
              </a:rPr>
              <a:pPr/>
              <a:t>54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9471153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0B30990-CAD0-41C5-8CEA-4922A2DA0485}" type="slidenum">
              <a:rPr lang="it-IT" altLang="it-IT" smtClean="0">
                <a:latin typeface="Arial" panose="020B0604020202020204" pitchFamily="34" charset="0"/>
              </a:rPr>
              <a:pPr/>
              <a:t>55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063536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C2C017C-2203-432B-BA7B-38EA2EA1D6DC}" type="slidenum">
              <a:rPr lang="it-IT" altLang="it-IT" smtClean="0">
                <a:latin typeface="Arial" panose="020B0604020202020204" pitchFamily="34" charset="0"/>
              </a:rPr>
              <a:pPr/>
              <a:t>56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953124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79AB1F0-4766-4FE4-A111-67506250AE1E}" type="slidenum">
              <a:rPr lang="it-IT" altLang="it-IT" smtClean="0">
                <a:latin typeface="Arial" panose="020B0604020202020204" pitchFamily="34" charset="0"/>
              </a:rPr>
              <a:pPr/>
              <a:t>57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873428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61EAB2A-C881-4CD2-ABBF-ACA686958E6E}" type="slidenum">
              <a:rPr lang="it-IT" altLang="it-IT" smtClean="0">
                <a:latin typeface="Arial" panose="020B0604020202020204" pitchFamily="34" charset="0"/>
              </a:rPr>
              <a:pPr/>
              <a:t>58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281403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59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23042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61C2A7F-CC56-4E0E-9BB1-98848E7FE667}" type="slidenum">
              <a:rPr lang="it-IT" altLang="it-IT" smtClean="0">
                <a:latin typeface="Arial" panose="020B0604020202020204" pitchFamily="34" charset="0"/>
              </a:rPr>
              <a:pPr/>
              <a:t>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4084839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6FFDBF6-2ED3-451E-9BC1-8A4AB0DAB7DC}" type="slidenum">
              <a:rPr lang="it-IT" altLang="it-IT" smtClean="0">
                <a:latin typeface="Arial" panose="020B0604020202020204" pitchFamily="34" charset="0"/>
              </a:rPr>
              <a:pPr/>
              <a:t>60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981801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5502387-1E5A-4F94-95FF-552FF625A953}" type="slidenum">
              <a:rPr lang="it-IT" altLang="it-IT" smtClean="0">
                <a:latin typeface="Arial" panose="020B0604020202020204" pitchFamily="34" charset="0"/>
              </a:rPr>
              <a:pPr/>
              <a:t>61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61325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9BBE898-DB08-476E-B0E5-668359100C95}" type="slidenum">
              <a:rPr lang="it-IT" altLang="it-IT" smtClean="0">
                <a:latin typeface="Arial" panose="020B0604020202020204" pitchFamily="34" charset="0"/>
              </a:rPr>
              <a:pPr/>
              <a:t>62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280223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3A38D92-EB11-4586-A14F-0E92D3D1D998}" type="slidenum">
              <a:rPr lang="it-IT" altLang="it-IT" smtClean="0">
                <a:latin typeface="Arial" panose="020B0604020202020204" pitchFamily="34" charset="0"/>
              </a:rPr>
              <a:pPr/>
              <a:t>63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70684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F30C413-B74A-4AB8-90B5-386CBB60901A}" type="slidenum">
              <a:rPr lang="it-IT" altLang="it-IT" smtClean="0">
                <a:latin typeface="Arial" panose="020B0604020202020204" pitchFamily="34" charset="0"/>
              </a:rPr>
              <a:pPr/>
              <a:t>64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46906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C8B3D2C-C2BE-4C12-80C0-D639B5A1418B}" type="slidenum">
              <a:rPr lang="it-IT" altLang="it-IT" smtClean="0">
                <a:latin typeface="Arial" panose="020B0604020202020204" pitchFamily="34" charset="0"/>
              </a:rPr>
              <a:pPr/>
              <a:t>65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2957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66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783245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67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208045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53564D2-BB6E-49F2-9AE6-3F7B2C747DC6}" type="slidenum">
              <a:rPr lang="it-IT" altLang="it-IT" smtClean="0">
                <a:latin typeface="Arial" panose="020B0604020202020204" pitchFamily="34" charset="0"/>
              </a:rPr>
              <a:pPr/>
              <a:t>68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3354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29FAC73-7C44-47C8-A41F-59212813AE50}" type="slidenum">
              <a:rPr lang="it-IT" altLang="it-IT" smtClean="0">
                <a:latin typeface="Arial" panose="020B0604020202020204" pitchFamily="34" charset="0"/>
              </a:rPr>
              <a:pPr/>
              <a:t>69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456126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736F6B1-D8C5-4996-9EAF-20DA72A8B1FE}" type="slidenum">
              <a:rPr lang="it-IT" altLang="it-IT" smtClean="0">
                <a:latin typeface="Arial" panose="020B0604020202020204" pitchFamily="34" charset="0"/>
              </a:rPr>
              <a:pPr/>
              <a:t>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45873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6461938-B8DD-4B9C-8D6E-E732A901ED01}" type="slidenum">
              <a:rPr lang="it-IT" altLang="it-IT" smtClean="0">
                <a:latin typeface="Arial" panose="020B0604020202020204" pitchFamily="34" charset="0"/>
              </a:rPr>
              <a:pPr/>
              <a:t>70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46431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CA869F8-98AD-4742-AAE4-E27B3FF0A30C}" type="slidenum">
              <a:rPr lang="it-IT" altLang="it-IT" smtClean="0">
                <a:latin typeface="Arial" panose="020B0604020202020204" pitchFamily="34" charset="0"/>
              </a:rPr>
              <a:pPr/>
              <a:t>71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741405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AF65EDB-6BB9-4FAD-AAF6-4410BC379F24}" type="slidenum">
              <a:rPr lang="it-IT" altLang="it-IT" smtClean="0">
                <a:latin typeface="Arial" panose="020B0604020202020204" pitchFamily="34" charset="0"/>
              </a:rPr>
              <a:pPr/>
              <a:t>72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112506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705C867-3BA8-45F8-8179-8444ED7A28F4}" type="slidenum">
              <a:rPr lang="it-IT" altLang="it-IT" smtClean="0">
                <a:latin typeface="Arial" panose="020B0604020202020204" pitchFamily="34" charset="0"/>
              </a:rPr>
              <a:pPr/>
              <a:t>73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7755414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BE5BE72-F77B-43E2-A214-510229FF3D4D}" type="slidenum">
              <a:rPr lang="it-IT" altLang="it-IT" smtClean="0">
                <a:latin typeface="Arial" panose="020B0604020202020204" pitchFamily="34" charset="0"/>
              </a:rPr>
              <a:pPr/>
              <a:t>74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20160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75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519928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76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75255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77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831981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78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503332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79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48488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E5F0C04-23B2-4876-AF6F-A782BB8BFBBF}" type="slidenum">
              <a:rPr lang="it-IT" altLang="it-IT" smtClean="0">
                <a:latin typeface="Arial" panose="020B0604020202020204" pitchFamily="34" charset="0"/>
              </a:rPr>
              <a:pPr/>
              <a:t>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015239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80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458709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81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720969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6BF1F47-4091-4939-BA79-5201B33A16A6}" type="slidenum">
              <a:rPr lang="it-IT" altLang="it-IT" smtClean="0">
                <a:latin typeface="Arial" panose="020B0604020202020204" pitchFamily="34" charset="0"/>
              </a:rPr>
              <a:pPr/>
              <a:t>82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274322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F4D9EA8-1E8F-4486-BB0A-7FCAEEFE9173}" type="slidenum">
              <a:rPr lang="it-IT" altLang="it-IT" smtClean="0">
                <a:latin typeface="Arial" panose="020B0604020202020204" pitchFamily="34" charset="0"/>
              </a:rPr>
              <a:pPr/>
              <a:t>83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1020FC6-C67C-435B-AA52-54FBFAE1802A}" type="slidenum">
              <a:rPr lang="it-IT" altLang="it-IT" smtClean="0">
                <a:latin typeface="Arial" panose="020B0604020202020204" pitchFamily="34" charset="0"/>
              </a:rPr>
              <a:pPr/>
              <a:t>84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F29C6E9-E1B4-475A-A0A6-FBA736FD1576}" type="slidenum">
              <a:rPr lang="it-IT" altLang="it-IT" smtClean="0">
                <a:latin typeface="Arial" panose="020B0604020202020204" pitchFamily="34" charset="0"/>
              </a:rPr>
              <a:pPr/>
              <a:t>85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8C4032E-0F75-4FA6-9378-3D1595C91581}" type="slidenum">
              <a:rPr lang="it-IT" altLang="it-IT" smtClean="0">
                <a:latin typeface="Arial" panose="020B0604020202020204" pitchFamily="34" charset="0"/>
              </a:rPr>
              <a:pPr/>
              <a:t>86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B91E9B0-628C-49FF-B2F4-40D499110DCB}" type="slidenum">
              <a:rPr lang="it-IT" altLang="it-IT" smtClean="0">
                <a:latin typeface="Arial" panose="020B0604020202020204" pitchFamily="34" charset="0"/>
              </a:rPr>
              <a:pPr/>
              <a:t>87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98671B6-9C41-4C17-89C9-7F078D2B0965}" type="slidenum">
              <a:rPr lang="it-IT" altLang="it-IT" smtClean="0">
                <a:latin typeface="Arial" panose="020B0604020202020204" pitchFamily="34" charset="0"/>
              </a:rPr>
              <a:pPr/>
              <a:t>88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E113223-094F-47E6-9E5B-0D1A16701E16}" type="slidenum">
              <a:rPr lang="it-IT" altLang="it-IT" smtClean="0">
                <a:latin typeface="Arial" panose="020B0604020202020204" pitchFamily="34" charset="0"/>
              </a:rPr>
              <a:pPr/>
              <a:t>89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3629459-C013-47AA-83E9-29A43E58C32B}" type="slidenum">
              <a:rPr lang="it-IT" altLang="it-IT" smtClean="0">
                <a:latin typeface="Arial" panose="020B0604020202020204" pitchFamily="34" charset="0"/>
              </a:rPr>
              <a:pPr/>
              <a:t>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29744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FAB00BD-68D2-4144-9694-85E3194A4738}" type="slidenum">
              <a:rPr lang="it-IT" altLang="it-IT" smtClean="0">
                <a:latin typeface="Arial" panose="020B0604020202020204" pitchFamily="34" charset="0"/>
              </a:rPr>
              <a:pPr/>
              <a:t>90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689CCE4-9048-4993-A40A-384B85F2BC48}" type="slidenum">
              <a:rPr lang="it-IT" altLang="it-IT" smtClean="0">
                <a:latin typeface="Arial" panose="020B0604020202020204" pitchFamily="34" charset="0"/>
              </a:rPr>
              <a:pPr/>
              <a:t>91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E113223-094F-47E6-9E5B-0D1A16701E16}" type="slidenum">
              <a:rPr lang="it-IT" altLang="it-IT" smtClean="0">
                <a:latin typeface="Arial" panose="020B0604020202020204" pitchFamily="34" charset="0"/>
              </a:rPr>
              <a:pPr/>
              <a:t>92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344639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1A0AFCA-6DA9-49F5-A781-DAE0EA456921}" type="slidenum">
              <a:rPr lang="it-IT" altLang="it-IT" smtClean="0">
                <a:latin typeface="Arial" panose="020B0604020202020204" pitchFamily="34" charset="0"/>
              </a:rPr>
              <a:pPr/>
              <a:t>93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18417DD-14EF-4B73-8CB0-FCFE79F2DBD7}" type="slidenum">
              <a:rPr lang="it-IT" altLang="it-IT" smtClean="0">
                <a:latin typeface="Arial" panose="020B0604020202020204" pitchFamily="34" charset="0"/>
              </a:rPr>
              <a:pPr/>
              <a:t>94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9315C41-7E0C-4623-BFA4-8573F86F9388}" type="slidenum">
              <a:rPr lang="it-IT" altLang="it-IT" smtClean="0">
                <a:latin typeface="Arial" panose="020B0604020202020204" pitchFamily="34" charset="0"/>
              </a:rPr>
              <a:pPr/>
              <a:t>95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74884EE-680D-4179-B2AC-0A846C7B5C77}" type="slidenum">
              <a:rPr lang="it-IT" altLang="it-IT" smtClean="0">
                <a:latin typeface="Arial" panose="020B0604020202020204" pitchFamily="34" charset="0"/>
              </a:rPr>
              <a:pPr/>
              <a:t>96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BDFDC6B-50B8-4331-8200-0C681A1D3988}" type="slidenum">
              <a:rPr lang="it-IT" altLang="it-IT" smtClean="0">
                <a:latin typeface="Arial" panose="020B0604020202020204" pitchFamily="34" charset="0"/>
              </a:rPr>
              <a:pPr/>
              <a:t>97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4CFB315-9829-411B-9F70-A1203E2DFD15}" type="slidenum">
              <a:rPr lang="it-IT" altLang="it-IT" smtClean="0">
                <a:latin typeface="Arial" panose="020B0604020202020204" pitchFamily="34" charset="0"/>
              </a:rPr>
              <a:pPr/>
              <a:t>98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79B8E1A-7E49-4526-9BD7-35E7D5AB7CFD}" type="slidenum">
              <a:rPr lang="it-IT" altLang="it-IT" smtClean="0">
                <a:latin typeface="Arial" panose="020B0604020202020204" pitchFamily="34" charset="0"/>
              </a:rPr>
              <a:pPr/>
              <a:t>99</a:t>
            </a:fld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 userDrawn="1"/>
        </p:nvSpPr>
        <p:spPr bwMode="auto">
          <a:xfrm>
            <a:off x="8552793" y="6661150"/>
            <a:ext cx="583324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it-IT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alt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it-IT" altLang="it-IT" dirty="0"/>
              <a:t>Incertezza di Misura</a:t>
            </a:r>
          </a:p>
        </p:txBody>
      </p:sp>
    </p:spTree>
    <p:extLst>
      <p:ext uri="{BB962C8B-B14F-4D97-AF65-F5344CB8AC3E}">
        <p14:creationId xmlns:p14="http://schemas.microsoft.com/office/powerpoint/2010/main" val="280784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44488"/>
            <a:ext cx="9144000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63638"/>
            <a:ext cx="9144000" cy="485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3213"/>
            <a:ext cx="9144000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8379373" y="6661150"/>
            <a:ext cx="764628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defPPr>
              <a:defRPr lang="it-IT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71C0749-786A-4A82-84D6-CC502FA4DAF1}" type="slidenum">
              <a:rPr lang="it-IT" altLang="it-IT" smtClean="0"/>
              <a:pPr>
                <a:defRPr/>
              </a:pPr>
              <a:t>‹#›</a:t>
            </a:fld>
            <a:r>
              <a:rPr lang="it-IT" altLang="it-IT" dirty="0"/>
              <a:t>/116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34" r:id="rId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8.e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6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42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9.e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44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0.emf"/><Relationship Id="rId14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7.e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4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0.emf"/><Relationship Id="rId12" Type="http://schemas.openxmlformats.org/officeDocument/2006/relationships/image" Target="../media/image6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2.w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6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5.emf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7.wmf"/><Relationship Id="rId5" Type="http://schemas.openxmlformats.org/officeDocument/2006/relationships/image" Target="../media/image64.e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7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6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9.emf"/><Relationship Id="rId4" Type="http://schemas.openxmlformats.org/officeDocument/2006/relationships/oleObject" Target="../embeddings/oleObject6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82.emf"/><Relationship Id="rId4" Type="http://schemas.openxmlformats.org/officeDocument/2006/relationships/oleObject" Target="../embeddings/oleObject6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9.e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8.emf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7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95.emf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2.emf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3.emf"/><Relationship Id="rId1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97.emf"/><Relationship Id="rId4" Type="http://schemas.openxmlformats.org/officeDocument/2006/relationships/oleObject" Target="../embeddings/oleObject7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8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105.emf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02.emf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04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03.emf"/><Relationship Id="rId14" Type="http://schemas.openxmlformats.org/officeDocument/2006/relationships/oleObject" Target="../embeddings/oleObject8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11.wmf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08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0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9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16.emf"/><Relationship Id="rId5" Type="http://schemas.openxmlformats.org/officeDocument/2006/relationships/image" Target="../media/image113.e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1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1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20.emf"/><Relationship Id="rId5" Type="http://schemas.openxmlformats.org/officeDocument/2006/relationships/image" Target="../media/image117.e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10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2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26.emf"/><Relationship Id="rId5" Type="http://schemas.openxmlformats.org/officeDocument/2006/relationships/image" Target="../media/image123.emf"/><Relationship Id="rId10" Type="http://schemas.openxmlformats.org/officeDocument/2006/relationships/oleObject" Target="../embeddings/oleObject106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31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30.emf"/><Relationship Id="rId5" Type="http://schemas.openxmlformats.org/officeDocument/2006/relationships/image" Target="../media/image127.w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2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1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11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38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13" Type="http://schemas.openxmlformats.org/officeDocument/2006/relationships/image" Target="../media/image143.wmf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40.emf"/><Relationship Id="rId12" Type="http://schemas.openxmlformats.org/officeDocument/2006/relationships/oleObject" Target="../embeddings/oleObject1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20.bin"/><Relationship Id="rId11" Type="http://schemas.openxmlformats.org/officeDocument/2006/relationships/image" Target="../media/image142.emf"/><Relationship Id="rId5" Type="http://schemas.openxmlformats.org/officeDocument/2006/relationships/image" Target="../media/image139.emf"/><Relationship Id="rId10" Type="http://schemas.openxmlformats.org/officeDocument/2006/relationships/oleObject" Target="../embeddings/oleObject122.bin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141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48.emf"/><Relationship Id="rId18" Type="http://schemas.openxmlformats.org/officeDocument/2006/relationships/oleObject" Target="../embeddings/oleObject131.bin"/><Relationship Id="rId3" Type="http://schemas.openxmlformats.org/officeDocument/2006/relationships/notesSlide" Target="../notesSlides/notesSlide63.xml"/><Relationship Id="rId21" Type="http://schemas.openxmlformats.org/officeDocument/2006/relationships/image" Target="../media/image152.emf"/><Relationship Id="rId7" Type="http://schemas.openxmlformats.org/officeDocument/2006/relationships/image" Target="../media/image145.wmf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150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oleObject132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47.emf"/><Relationship Id="rId5" Type="http://schemas.openxmlformats.org/officeDocument/2006/relationships/image" Target="../media/image144.emf"/><Relationship Id="rId15" Type="http://schemas.openxmlformats.org/officeDocument/2006/relationships/image" Target="../media/image149.emf"/><Relationship Id="rId23" Type="http://schemas.openxmlformats.org/officeDocument/2006/relationships/image" Target="../media/image153.emf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151.emf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46.emf"/><Relationship Id="rId14" Type="http://schemas.openxmlformats.org/officeDocument/2006/relationships/oleObject" Target="../embeddings/oleObject129.bin"/><Relationship Id="rId22" Type="http://schemas.openxmlformats.org/officeDocument/2006/relationships/oleObject" Target="../embeddings/oleObject13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35.bin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15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161.emf"/><Relationship Id="rId5" Type="http://schemas.openxmlformats.org/officeDocument/2006/relationships/image" Target="../media/image158.e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16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41.bin"/><Relationship Id="rId9" Type="http://schemas.openxmlformats.org/officeDocument/2006/relationships/image" Target="../media/image16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169.emf"/><Relationship Id="rId18" Type="http://schemas.openxmlformats.org/officeDocument/2006/relationships/oleObject" Target="../embeddings/oleObject151.bin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66.emf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171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0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68.emf"/><Relationship Id="rId5" Type="http://schemas.openxmlformats.org/officeDocument/2006/relationships/image" Target="../media/image165.emf"/><Relationship Id="rId15" Type="http://schemas.openxmlformats.org/officeDocument/2006/relationships/image" Target="../media/image170.emf"/><Relationship Id="rId10" Type="http://schemas.openxmlformats.org/officeDocument/2006/relationships/oleObject" Target="../embeddings/oleObject147.bin"/><Relationship Id="rId19" Type="http://schemas.openxmlformats.org/officeDocument/2006/relationships/image" Target="../media/image172.emf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167.emf"/><Relationship Id="rId14" Type="http://schemas.openxmlformats.org/officeDocument/2006/relationships/oleObject" Target="../embeddings/oleObject14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image" Target="../media/image178.emf"/><Relationship Id="rId18" Type="http://schemas.openxmlformats.org/officeDocument/2006/relationships/oleObject" Target="../embeddings/oleObject159.bin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75.emf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80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8.bin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77.emf"/><Relationship Id="rId5" Type="http://schemas.openxmlformats.org/officeDocument/2006/relationships/image" Target="../media/image174.emf"/><Relationship Id="rId15" Type="http://schemas.openxmlformats.org/officeDocument/2006/relationships/image" Target="../media/image179.emf"/><Relationship Id="rId10" Type="http://schemas.openxmlformats.org/officeDocument/2006/relationships/oleObject" Target="../embeddings/oleObject155.bin"/><Relationship Id="rId19" Type="http://schemas.openxmlformats.org/officeDocument/2006/relationships/image" Target="../media/image181.emf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76.emf"/><Relationship Id="rId14" Type="http://schemas.openxmlformats.org/officeDocument/2006/relationships/oleObject" Target="../embeddings/oleObject157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2.bin"/><Relationship Id="rId13" Type="http://schemas.openxmlformats.org/officeDocument/2006/relationships/image" Target="../media/image186.emf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83.emf"/><Relationship Id="rId12" Type="http://schemas.openxmlformats.org/officeDocument/2006/relationships/oleObject" Target="../embeddings/oleObject16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61.bin"/><Relationship Id="rId11" Type="http://schemas.openxmlformats.org/officeDocument/2006/relationships/image" Target="../media/image185.emf"/><Relationship Id="rId5" Type="http://schemas.openxmlformats.org/officeDocument/2006/relationships/image" Target="../media/image182.emf"/><Relationship Id="rId10" Type="http://schemas.openxmlformats.org/officeDocument/2006/relationships/oleObject" Target="../embeddings/oleObject163.bin"/><Relationship Id="rId4" Type="http://schemas.openxmlformats.org/officeDocument/2006/relationships/oleObject" Target="../embeddings/oleObject160.bin"/><Relationship Id="rId9" Type="http://schemas.openxmlformats.org/officeDocument/2006/relationships/image" Target="../media/image18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13" Type="http://schemas.openxmlformats.org/officeDocument/2006/relationships/image" Target="../media/image191.emf"/><Relationship Id="rId18" Type="http://schemas.openxmlformats.org/officeDocument/2006/relationships/oleObject" Target="../embeddings/oleObject172.bin"/><Relationship Id="rId3" Type="http://schemas.openxmlformats.org/officeDocument/2006/relationships/notesSlide" Target="../notesSlides/notesSlide73.xml"/><Relationship Id="rId21" Type="http://schemas.openxmlformats.org/officeDocument/2006/relationships/image" Target="../media/image195.emf"/><Relationship Id="rId7" Type="http://schemas.openxmlformats.org/officeDocument/2006/relationships/image" Target="../media/image188.emf"/><Relationship Id="rId12" Type="http://schemas.openxmlformats.org/officeDocument/2006/relationships/oleObject" Target="../embeddings/oleObject169.bin"/><Relationship Id="rId17" Type="http://schemas.openxmlformats.org/officeDocument/2006/relationships/image" Target="../media/image193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71.bin"/><Relationship Id="rId20" Type="http://schemas.openxmlformats.org/officeDocument/2006/relationships/oleObject" Target="../embeddings/oleObject173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90.emf"/><Relationship Id="rId5" Type="http://schemas.openxmlformats.org/officeDocument/2006/relationships/image" Target="../media/image187.emf"/><Relationship Id="rId15" Type="http://schemas.openxmlformats.org/officeDocument/2006/relationships/image" Target="../media/image192.emf"/><Relationship Id="rId10" Type="http://schemas.openxmlformats.org/officeDocument/2006/relationships/oleObject" Target="../embeddings/oleObject168.bin"/><Relationship Id="rId19" Type="http://schemas.openxmlformats.org/officeDocument/2006/relationships/image" Target="../media/image194.emf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189.emf"/><Relationship Id="rId14" Type="http://schemas.openxmlformats.org/officeDocument/2006/relationships/oleObject" Target="../embeddings/oleObject170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9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199.emf"/><Relationship Id="rId5" Type="http://schemas.openxmlformats.org/officeDocument/2006/relationships/image" Target="../media/image196.emf"/><Relationship Id="rId10" Type="http://schemas.openxmlformats.org/officeDocument/2006/relationships/oleObject" Target="../embeddings/oleObject177.bin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198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0.bin"/><Relationship Id="rId13" Type="http://schemas.openxmlformats.org/officeDocument/2006/relationships/image" Target="../media/image204.emf"/><Relationship Id="rId18" Type="http://schemas.openxmlformats.org/officeDocument/2006/relationships/oleObject" Target="../embeddings/oleObject185.bin"/><Relationship Id="rId3" Type="http://schemas.openxmlformats.org/officeDocument/2006/relationships/notesSlide" Target="../notesSlides/notesSlide76.xml"/><Relationship Id="rId21" Type="http://schemas.openxmlformats.org/officeDocument/2006/relationships/image" Target="../media/image208.emf"/><Relationship Id="rId7" Type="http://schemas.openxmlformats.org/officeDocument/2006/relationships/image" Target="../media/image201.emf"/><Relationship Id="rId12" Type="http://schemas.openxmlformats.org/officeDocument/2006/relationships/oleObject" Target="../embeddings/oleObject182.bin"/><Relationship Id="rId17" Type="http://schemas.openxmlformats.org/officeDocument/2006/relationships/image" Target="../media/image206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84.bin"/><Relationship Id="rId20" Type="http://schemas.openxmlformats.org/officeDocument/2006/relationships/oleObject" Target="../embeddings/oleObject186.bin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79.bin"/><Relationship Id="rId11" Type="http://schemas.openxmlformats.org/officeDocument/2006/relationships/image" Target="../media/image203.emf"/><Relationship Id="rId5" Type="http://schemas.openxmlformats.org/officeDocument/2006/relationships/image" Target="../media/image200.emf"/><Relationship Id="rId15" Type="http://schemas.openxmlformats.org/officeDocument/2006/relationships/image" Target="../media/image205.emf"/><Relationship Id="rId10" Type="http://schemas.openxmlformats.org/officeDocument/2006/relationships/oleObject" Target="../embeddings/oleObject181.bin"/><Relationship Id="rId19" Type="http://schemas.openxmlformats.org/officeDocument/2006/relationships/image" Target="../media/image207.emf"/><Relationship Id="rId4" Type="http://schemas.openxmlformats.org/officeDocument/2006/relationships/oleObject" Target="../embeddings/oleObject178.bin"/><Relationship Id="rId9" Type="http://schemas.openxmlformats.org/officeDocument/2006/relationships/image" Target="../media/image202.emf"/><Relationship Id="rId14" Type="http://schemas.openxmlformats.org/officeDocument/2006/relationships/oleObject" Target="../embeddings/oleObject18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209.emf"/><Relationship Id="rId4" Type="http://schemas.openxmlformats.org/officeDocument/2006/relationships/oleObject" Target="../embeddings/oleObject187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2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89.bin"/><Relationship Id="rId11" Type="http://schemas.openxmlformats.org/officeDocument/2006/relationships/image" Target="../media/image213.emf"/><Relationship Id="rId5" Type="http://schemas.openxmlformats.org/officeDocument/2006/relationships/image" Target="../media/image210.emf"/><Relationship Id="rId10" Type="http://schemas.openxmlformats.org/officeDocument/2006/relationships/oleObject" Target="../embeddings/oleObject191.bin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2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image" Target="../media/image218.emf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215.emf"/><Relationship Id="rId12" Type="http://schemas.openxmlformats.org/officeDocument/2006/relationships/oleObject" Target="../embeddings/oleObject19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217.emf"/><Relationship Id="rId5" Type="http://schemas.openxmlformats.org/officeDocument/2006/relationships/image" Target="../media/image214.emf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216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2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98.bin"/><Relationship Id="rId5" Type="http://schemas.openxmlformats.org/officeDocument/2006/relationships/image" Target="../media/image219.e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22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222.emf"/><Relationship Id="rId4" Type="http://schemas.openxmlformats.org/officeDocument/2006/relationships/oleObject" Target="../embeddings/oleObject200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eg"/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22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202.bin"/><Relationship Id="rId5" Type="http://schemas.openxmlformats.org/officeDocument/2006/relationships/image" Target="../media/image223.emf"/><Relationship Id="rId10" Type="http://schemas.openxmlformats.org/officeDocument/2006/relationships/image" Target="../media/image225.wmf"/><Relationship Id="rId4" Type="http://schemas.openxmlformats.org/officeDocument/2006/relationships/oleObject" Target="../embeddings/oleObject201.bin"/><Relationship Id="rId9" Type="http://schemas.openxmlformats.org/officeDocument/2006/relationships/oleObject" Target="../embeddings/oleObject203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22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205.bin"/><Relationship Id="rId5" Type="http://schemas.openxmlformats.org/officeDocument/2006/relationships/image" Target="../media/image227.emf"/><Relationship Id="rId4" Type="http://schemas.openxmlformats.org/officeDocument/2006/relationships/oleObject" Target="../embeddings/oleObject204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13" Type="http://schemas.openxmlformats.org/officeDocument/2006/relationships/image" Target="../media/image233.wmf"/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230.emf"/><Relationship Id="rId12" Type="http://schemas.openxmlformats.org/officeDocument/2006/relationships/oleObject" Target="../embeddings/oleObject2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232.wmf"/><Relationship Id="rId5" Type="http://schemas.openxmlformats.org/officeDocument/2006/relationships/image" Target="../media/image229.emf"/><Relationship Id="rId10" Type="http://schemas.openxmlformats.org/officeDocument/2006/relationships/oleObject" Target="../embeddings/oleObject209.bin"/><Relationship Id="rId4" Type="http://schemas.openxmlformats.org/officeDocument/2006/relationships/oleObject" Target="../embeddings/oleObject206.bin"/><Relationship Id="rId9" Type="http://schemas.openxmlformats.org/officeDocument/2006/relationships/image" Target="../media/image231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2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212.bin"/><Relationship Id="rId5" Type="http://schemas.openxmlformats.org/officeDocument/2006/relationships/image" Target="../media/image234.emf"/><Relationship Id="rId4" Type="http://schemas.openxmlformats.org/officeDocument/2006/relationships/oleObject" Target="../embeddings/oleObject211.bin"/><Relationship Id="rId9" Type="http://schemas.openxmlformats.org/officeDocument/2006/relationships/image" Target="../media/image236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6.bin"/><Relationship Id="rId13" Type="http://schemas.openxmlformats.org/officeDocument/2006/relationships/image" Target="../media/image241.emf"/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238.emf"/><Relationship Id="rId12" Type="http://schemas.openxmlformats.org/officeDocument/2006/relationships/oleObject" Target="../embeddings/oleObject2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215.bin"/><Relationship Id="rId11" Type="http://schemas.openxmlformats.org/officeDocument/2006/relationships/image" Target="../media/image240.emf"/><Relationship Id="rId5" Type="http://schemas.openxmlformats.org/officeDocument/2006/relationships/image" Target="../media/image237.emf"/><Relationship Id="rId10" Type="http://schemas.openxmlformats.org/officeDocument/2006/relationships/oleObject" Target="../embeddings/oleObject217.bin"/><Relationship Id="rId4" Type="http://schemas.openxmlformats.org/officeDocument/2006/relationships/oleObject" Target="../embeddings/oleObject214.bin"/><Relationship Id="rId9" Type="http://schemas.openxmlformats.org/officeDocument/2006/relationships/image" Target="../media/image2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24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220.bin"/><Relationship Id="rId5" Type="http://schemas.openxmlformats.org/officeDocument/2006/relationships/image" Target="../media/image242.emf"/><Relationship Id="rId4" Type="http://schemas.openxmlformats.org/officeDocument/2006/relationships/oleObject" Target="../embeddings/oleObject219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244.emf"/><Relationship Id="rId4" Type="http://schemas.openxmlformats.org/officeDocument/2006/relationships/oleObject" Target="../embeddings/oleObject221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4.bin"/><Relationship Id="rId13" Type="http://schemas.openxmlformats.org/officeDocument/2006/relationships/image" Target="../media/image249.emf"/><Relationship Id="rId18" Type="http://schemas.openxmlformats.org/officeDocument/2006/relationships/oleObject" Target="../embeddings/oleObject229.bin"/><Relationship Id="rId3" Type="http://schemas.openxmlformats.org/officeDocument/2006/relationships/notesSlide" Target="../notesSlides/notesSlide94.xml"/><Relationship Id="rId21" Type="http://schemas.openxmlformats.org/officeDocument/2006/relationships/image" Target="../media/image253.emf"/><Relationship Id="rId7" Type="http://schemas.openxmlformats.org/officeDocument/2006/relationships/image" Target="../media/image246.emf"/><Relationship Id="rId12" Type="http://schemas.openxmlformats.org/officeDocument/2006/relationships/oleObject" Target="../embeddings/oleObject226.bin"/><Relationship Id="rId17" Type="http://schemas.openxmlformats.org/officeDocument/2006/relationships/image" Target="../media/image251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28.bin"/><Relationship Id="rId20" Type="http://schemas.openxmlformats.org/officeDocument/2006/relationships/oleObject" Target="../embeddings/oleObject230.bin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223.bin"/><Relationship Id="rId11" Type="http://schemas.openxmlformats.org/officeDocument/2006/relationships/image" Target="../media/image248.emf"/><Relationship Id="rId5" Type="http://schemas.openxmlformats.org/officeDocument/2006/relationships/image" Target="../media/image245.emf"/><Relationship Id="rId15" Type="http://schemas.openxmlformats.org/officeDocument/2006/relationships/image" Target="../media/image250.emf"/><Relationship Id="rId10" Type="http://schemas.openxmlformats.org/officeDocument/2006/relationships/oleObject" Target="../embeddings/oleObject225.bin"/><Relationship Id="rId19" Type="http://schemas.openxmlformats.org/officeDocument/2006/relationships/image" Target="../media/image252.emf"/><Relationship Id="rId4" Type="http://schemas.openxmlformats.org/officeDocument/2006/relationships/oleObject" Target="../embeddings/oleObject222.bin"/><Relationship Id="rId9" Type="http://schemas.openxmlformats.org/officeDocument/2006/relationships/image" Target="../media/image247.emf"/><Relationship Id="rId14" Type="http://schemas.openxmlformats.org/officeDocument/2006/relationships/oleObject" Target="../embeddings/oleObject227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25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232.bin"/><Relationship Id="rId5" Type="http://schemas.openxmlformats.org/officeDocument/2006/relationships/image" Target="../media/image254.emf"/><Relationship Id="rId4" Type="http://schemas.openxmlformats.org/officeDocument/2006/relationships/oleObject" Target="../embeddings/oleObject231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56.wmf"/><Relationship Id="rId5" Type="http://schemas.openxmlformats.org/officeDocument/2006/relationships/oleObject" Target="../embeddings/oleObject233.bin"/><Relationship Id="rId4" Type="http://schemas.openxmlformats.org/officeDocument/2006/relationships/image" Target="../media/image25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7" Type="http://schemas.openxmlformats.org/officeDocument/2006/relationships/image" Target="../media/image25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235.bin"/><Relationship Id="rId5" Type="http://schemas.openxmlformats.org/officeDocument/2006/relationships/image" Target="../media/image258.wmf"/><Relationship Id="rId4" Type="http://schemas.openxmlformats.org/officeDocument/2006/relationships/oleObject" Target="../embeddings/oleObject2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0" y="265826"/>
            <a:ext cx="9144000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it-IT" altLang="it-IT" sz="6000" b="1">
                <a:solidFill>
                  <a:schemeClr val="tx1"/>
                </a:solidFill>
                <a:latin typeface="Book Antiqua" panose="02040602050305030304" pitchFamily="18" charset="0"/>
              </a:rPr>
              <a:t>INCERTEZZA </a:t>
            </a:r>
            <a:br>
              <a:rPr lang="it-IT" altLang="it-IT" sz="6000" b="1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6000" b="1">
                <a:solidFill>
                  <a:schemeClr val="tx1"/>
                </a:solidFill>
                <a:latin typeface="Book Antiqua" panose="02040602050305030304" pitchFamily="18" charset="0"/>
              </a:rPr>
              <a:t>DI</a:t>
            </a:r>
            <a:br>
              <a:rPr lang="it-IT" altLang="it-IT" sz="6000" b="1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6000" b="1">
                <a:solidFill>
                  <a:schemeClr val="tx1"/>
                </a:solidFill>
                <a:latin typeface="Book Antiqua" panose="02040602050305030304" pitchFamily="18" charset="0"/>
              </a:rPr>
              <a:t>MISURA</a:t>
            </a:r>
            <a:endParaRPr lang="it-IT" altLang="it-IT" sz="60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3" descr="Logo Poli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5048964"/>
            <a:ext cx="8477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70088" y="5861764"/>
            <a:ext cx="5203825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5000"/>
              </a:lnSpc>
              <a:defRPr/>
            </a:pPr>
            <a:br>
              <a:rPr lang="it-IT" altLang="it-IT" sz="2400" b="1" dirty="0">
                <a:latin typeface="Book Antiqua" panose="02040602050305030304" pitchFamily="18" charset="0"/>
              </a:rPr>
            </a:br>
            <a:r>
              <a:rPr lang="it-IT" altLang="it-IT" sz="2400" dirty="0">
                <a:latin typeface="Book Antiqua" panose="02040602050305030304" pitchFamily="18" charset="0"/>
              </a:rPr>
              <a:t>prof. Cesare Svelto</a:t>
            </a:r>
            <a:endParaRPr lang="en-US" altLang="it-IT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Richiami di statistica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17444" name="Rectangle 4"/>
          <p:cNvSpPr>
            <a:spLocks noChangeArrowheads="1"/>
          </p:cNvSpPr>
          <p:nvPr/>
        </p:nvSpPr>
        <p:spPr bwMode="black">
          <a:xfrm>
            <a:off x="265113" y="1082675"/>
            <a:ext cx="8621712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Per </a:t>
            </a:r>
            <a:r>
              <a:rPr lang="it-IT" altLang="it-IT" sz="2400" i="1" dirty="0">
                <a:latin typeface="Book Antiqua" panose="02040602050305030304" pitchFamily="18" charset="0"/>
              </a:rPr>
              <a:t>X</a:t>
            </a:r>
            <a:r>
              <a:rPr lang="it-IT" altLang="it-IT" sz="2400" dirty="0">
                <a:latin typeface="Book Antiqua" panose="02040602050305030304" pitchFamily="18" charset="0"/>
              </a:rPr>
              <a:t> VC reale (possibili valori della misura) esistono degli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stimatori</a:t>
            </a:r>
            <a:r>
              <a:rPr lang="it-IT" altLang="it-IT" sz="2400" dirty="0">
                <a:latin typeface="Book Antiqua" panose="02040602050305030304" pitchFamily="18" charset="0"/>
              </a:rPr>
              <a:t> che ci consentono di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conoscere</a:t>
            </a:r>
            <a:r>
              <a:rPr lang="it-IT" altLang="it-IT" sz="2400" dirty="0">
                <a:latin typeface="Book Antiqua" panose="02040602050305030304" pitchFamily="18" charset="0"/>
              </a:rPr>
              <a:t>, in senso statistico, alcuni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parametri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 caratteristici del processo casuale</a:t>
            </a:r>
            <a:r>
              <a:rPr lang="it-IT" altLang="it-IT" sz="2400" dirty="0">
                <a:latin typeface="Book Antiqua" panose="02040602050305030304" pitchFamily="18" charset="0"/>
              </a:rPr>
              <a:t>. </a:t>
            </a:r>
            <a:br>
              <a:rPr lang="it-IT" altLang="it-IT" sz="2400" dirty="0">
                <a:latin typeface="Book Antiqua" panose="02040602050305030304" pitchFamily="18" charset="0"/>
              </a:rPr>
            </a:br>
            <a:r>
              <a:rPr lang="it-IT" altLang="it-IT" sz="2400" dirty="0">
                <a:latin typeface="Book Antiqua" panose="02040602050305030304" pitchFamily="18" charset="0"/>
              </a:rPr>
              <a:t>In particolare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MEDIA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 e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VARIANZA</a:t>
            </a:r>
            <a:r>
              <a:rPr lang="it-IT" altLang="it-IT" sz="2400" dirty="0">
                <a:latin typeface="Book Antiqua" panose="02040602050305030304" pitchFamily="18" charset="0"/>
              </a:rPr>
              <a:t> permettono di stimare la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tendenza centrale</a:t>
            </a:r>
            <a:r>
              <a:rPr lang="it-IT" altLang="it-IT" sz="2400" dirty="0">
                <a:latin typeface="Book Antiqua" panose="02040602050305030304" pitchFamily="18" charset="0"/>
              </a:rPr>
              <a:t> </a:t>
            </a:r>
            <a:r>
              <a:rPr lang="it-IT" altLang="it-IT" sz="1400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latin typeface="Book Antiqua" panose="02040602050305030304" pitchFamily="18" charset="0"/>
              </a:rPr>
              <a:t>e la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dispersione</a:t>
            </a:r>
            <a:r>
              <a:rPr lang="it-IT" altLang="it-IT" sz="2400" dirty="0">
                <a:latin typeface="Book Antiqua" panose="02040602050305030304" pitchFamily="18" charset="0"/>
              </a:rPr>
              <a:t> dei valori </a:t>
            </a:r>
            <a:r>
              <a:rPr lang="it-IT" altLang="it-IT" sz="2400" i="1" dirty="0">
                <a:latin typeface="Book Antiqua" panose="02040602050305030304" pitchFamily="18" charset="0"/>
              </a:rPr>
              <a:t>x</a:t>
            </a:r>
            <a:r>
              <a:rPr lang="it-IT" altLang="it-IT" sz="2400" dirty="0">
                <a:latin typeface="Book Antiqua" panose="02040602050305030304" pitchFamily="18" charset="0"/>
              </a:rPr>
              <a:t> associabili a </a:t>
            </a:r>
            <a:r>
              <a:rPr lang="it-IT" altLang="it-IT" sz="2400" i="1" dirty="0">
                <a:latin typeface="Book Antiqua" panose="02040602050305030304" pitchFamily="18" charset="0"/>
              </a:rPr>
              <a:t>X</a:t>
            </a:r>
            <a:endParaRPr lang="it-IT" altLang="it-IT" sz="2400" dirty="0">
              <a:latin typeface="Book Antiqua" panose="02040602050305030304" pitchFamily="18" charset="0"/>
            </a:endParaRPr>
          </a:p>
        </p:txBody>
      </p:sp>
      <p:sp>
        <p:nvSpPr>
          <p:cNvPr id="317445" name="Rectangle 5"/>
          <p:cNvSpPr>
            <a:spLocks noChangeArrowheads="1"/>
          </p:cNvSpPr>
          <p:nvPr/>
        </p:nvSpPr>
        <p:spPr bwMode="black">
          <a:xfrm>
            <a:off x="350838" y="2941638"/>
            <a:ext cx="1820862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MEDIA</a:t>
            </a:r>
            <a:endParaRPr lang="it-IT" altLang="it-IT" b="1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317446" name="Object 6"/>
          <p:cNvGraphicFramePr>
            <a:graphicFrameLocks noChangeAspect="1"/>
          </p:cNvGraphicFramePr>
          <p:nvPr/>
        </p:nvGraphicFramePr>
        <p:xfrm>
          <a:off x="439738" y="3035300"/>
          <a:ext cx="4992687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Equation" r:id="rId4" imgW="1743105" imgH="343059" progId="Equation.DSMT4">
                  <p:embed/>
                </p:oleObj>
              </mc:Choice>
              <mc:Fallback>
                <p:oleObj name="Equation" r:id="rId4" imgW="1743105" imgH="343059" progId="Equation.DSMT4">
                  <p:embed/>
                  <p:pic>
                    <p:nvPicPr>
                      <p:cNvPr id="317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39738" y="3035300"/>
                        <a:ext cx="4992687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47" name="Rectangle 7"/>
          <p:cNvSpPr>
            <a:spLocks noChangeArrowheads="1"/>
          </p:cNvSpPr>
          <p:nvPr/>
        </p:nvSpPr>
        <p:spPr bwMode="black">
          <a:xfrm>
            <a:off x="341313" y="4273550"/>
            <a:ext cx="2735262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VARIANZA</a:t>
            </a:r>
            <a:endParaRPr lang="it-IT" altLang="it-IT" b="1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317448" name="Object 8"/>
          <p:cNvGraphicFramePr>
            <a:graphicFrameLocks noChangeAspect="1"/>
          </p:cNvGraphicFramePr>
          <p:nvPr/>
        </p:nvGraphicFramePr>
        <p:xfrm>
          <a:off x="406400" y="4341813"/>
          <a:ext cx="7640638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Equation" r:id="rId6" imgW="2733625" imgH="343059" progId="Equation.3">
                  <p:embed/>
                </p:oleObj>
              </mc:Choice>
              <mc:Fallback>
                <p:oleObj name="Equation" r:id="rId6" imgW="2733625" imgH="343059" progId="Equation.3">
                  <p:embed/>
                  <p:pic>
                    <p:nvPicPr>
                      <p:cNvPr id="3174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6400" y="4341813"/>
                        <a:ext cx="7640638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49" name="Rectangle 9"/>
          <p:cNvSpPr>
            <a:spLocks noChangeArrowheads="1"/>
          </p:cNvSpPr>
          <p:nvPr/>
        </p:nvSpPr>
        <p:spPr bwMode="black">
          <a:xfrm>
            <a:off x="2928938" y="5791200"/>
            <a:ext cx="5541962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DEVIAZIONE STANDARD</a:t>
            </a:r>
            <a:endParaRPr lang="it-IT" altLang="it-IT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317450" name="Object 10"/>
          <p:cNvGraphicFramePr>
            <a:graphicFrameLocks noChangeAspect="1"/>
          </p:cNvGraphicFramePr>
          <p:nvPr/>
        </p:nvGraphicFramePr>
        <p:xfrm>
          <a:off x="417513" y="5605463"/>
          <a:ext cx="24796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1" name="Equation" r:id="rId8" imgW="799980" imgH="152630" progId="Equation.3">
                  <p:embed/>
                </p:oleObj>
              </mc:Choice>
              <mc:Fallback>
                <p:oleObj name="Equation" r:id="rId8" imgW="799980" imgH="152630" progId="Equation.3">
                  <p:embed/>
                  <p:pic>
                    <p:nvPicPr>
                      <p:cNvPr id="3174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7513" y="5605463"/>
                        <a:ext cx="24796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black">
          <a:xfrm>
            <a:off x="3232150" y="6194425"/>
            <a:ext cx="55419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latin typeface="Book Antiqua" panose="02040602050305030304" pitchFamily="18" charset="0"/>
              </a:rPr>
              <a:t>( </a:t>
            </a:r>
            <a:r>
              <a:rPr lang="it-IT" altLang="it-IT" sz="2800" i="1" dirty="0">
                <a:latin typeface="Book Antiqua" panose="02040602050305030304" pitchFamily="18" charset="0"/>
              </a:rPr>
              <a:t>µ</a:t>
            </a:r>
            <a:r>
              <a:rPr lang="it-IT" altLang="it-IT" sz="2800" dirty="0">
                <a:latin typeface="Book Antiqua" panose="02040602050305030304" pitchFamily="18" charset="0"/>
              </a:rPr>
              <a:t> e </a:t>
            </a:r>
            <a:r>
              <a:rPr lang="it-IT" altLang="it-IT" sz="2800" i="1" dirty="0">
                <a:latin typeface="Book Antiqua" panose="02040602050305030304" pitchFamily="18" charset="0"/>
                <a:sym typeface="Symbol"/>
              </a:rPr>
              <a:t></a:t>
            </a:r>
            <a:r>
              <a:rPr lang="it-IT" altLang="it-IT" sz="2800" dirty="0">
                <a:latin typeface="Book Antiqua" panose="02040602050305030304" pitchFamily="18" charset="0"/>
                <a:sym typeface="Symbol"/>
              </a:rPr>
              <a:t> </a:t>
            </a:r>
            <a:r>
              <a:rPr lang="it-IT" altLang="it-IT" sz="1200" dirty="0">
                <a:latin typeface="Book Antiqua" panose="02040602050305030304" pitchFamily="18" charset="0"/>
                <a:sym typeface="Symbol"/>
              </a:rPr>
              <a:t> </a:t>
            </a:r>
            <a:r>
              <a:rPr lang="it-IT" altLang="it-IT" sz="2800" dirty="0">
                <a:latin typeface="Book Antiqua" panose="02040602050305030304" pitchFamily="18" charset="0"/>
                <a:sym typeface="Symbol"/>
              </a:rPr>
              <a:t>sono omogenei con </a:t>
            </a:r>
            <a:r>
              <a:rPr lang="it-IT" altLang="it-IT" sz="2800" i="1" dirty="0">
                <a:latin typeface="Book Antiqua" panose="02040602050305030304" pitchFamily="18" charset="0"/>
                <a:sym typeface="Symbol"/>
              </a:rPr>
              <a:t>x</a:t>
            </a:r>
            <a:r>
              <a:rPr lang="it-IT" altLang="it-IT" sz="2800" dirty="0">
                <a:latin typeface="Book Antiqua" panose="02040602050305030304" pitchFamily="18" charset="0"/>
                <a:sym typeface="Symbol"/>
              </a:rPr>
              <a:t> )</a:t>
            </a:r>
            <a:endParaRPr lang="it-IT" altLang="it-IT" sz="2800" i="1" dirty="0">
              <a:latin typeface="Algerian" panose="04020705040A02060702" pitchFamily="82" charset="0"/>
            </a:endParaRPr>
          </a:p>
        </p:txBody>
      </p:sp>
      <p:grpSp>
        <p:nvGrpSpPr>
          <p:cNvPr id="10" name="Gruppo 9"/>
          <p:cNvGrpSpPr>
            <a:grpSpLocks/>
          </p:cNvGrpSpPr>
          <p:nvPr/>
        </p:nvGrpSpPr>
        <p:grpSpPr bwMode="auto">
          <a:xfrm>
            <a:off x="2655888" y="2843213"/>
            <a:ext cx="6548437" cy="1395412"/>
            <a:chOff x="2655279" y="2843098"/>
            <a:chExt cx="6548807" cy="1396267"/>
          </a:xfrm>
        </p:grpSpPr>
        <p:cxnSp>
          <p:nvCxnSpPr>
            <p:cNvPr id="23567" name="Connettore 2 2"/>
            <p:cNvCxnSpPr>
              <a:cxnSpLocks noChangeShapeType="1"/>
            </p:cNvCxnSpPr>
            <p:nvPr/>
          </p:nvCxnSpPr>
          <p:spPr bwMode="auto">
            <a:xfrm flipH="1">
              <a:off x="2655279" y="3048000"/>
              <a:ext cx="576574" cy="38368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568" name="Connettore 1 5"/>
            <p:cNvCxnSpPr>
              <a:cxnSpLocks noChangeShapeType="1"/>
            </p:cNvCxnSpPr>
            <p:nvPr/>
          </p:nvCxnSpPr>
          <p:spPr bwMode="auto">
            <a:xfrm>
              <a:off x="3231853" y="3055938"/>
              <a:ext cx="2623344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ectangle 4"/>
            <p:cNvSpPr>
              <a:spLocks noChangeArrowheads="1"/>
            </p:cNvSpPr>
            <p:nvPr/>
          </p:nvSpPr>
          <p:spPr bwMode="black">
            <a:xfrm>
              <a:off x="5838396" y="2843098"/>
              <a:ext cx="3365690" cy="1396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i="1" dirty="0">
                  <a:latin typeface="Book Antiqua" panose="02040602050305030304" pitchFamily="18" charset="0"/>
                </a:rPr>
                <a:t>Expectation value</a:t>
              </a:r>
            </a:p>
            <a:p>
              <a:pPr algn="just" eaLnBrk="1" hangingPunct="1">
                <a:lnSpc>
                  <a:spcPct val="6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latin typeface="Book Antiqua" panose="02040602050305030304" pitchFamily="18" charset="0"/>
                </a:rPr>
                <a:t>o </a:t>
              </a:r>
              <a:r>
                <a:rPr lang="it-IT" altLang="it-IT" sz="2400" b="1" dirty="0">
                  <a:latin typeface="Book Antiqua" panose="02040602050305030304" pitchFamily="18" charset="0"/>
                </a:rPr>
                <a:t>valore atteso</a:t>
              </a:r>
            </a:p>
            <a:p>
              <a:pPr algn="just"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latin typeface="Book Antiqua" panose="02040602050305030304" pitchFamily="18" charset="0"/>
                </a:rPr>
                <a:t>(valore di aspettazione)</a:t>
              </a:r>
            </a:p>
          </p:txBody>
        </p:sp>
      </p:grpSp>
      <p:sp>
        <p:nvSpPr>
          <p:cNvPr id="18" name="Rectangle 8"/>
          <p:cNvSpPr>
            <a:spLocks noChangeArrowheads="1"/>
          </p:cNvSpPr>
          <p:nvPr/>
        </p:nvSpPr>
        <p:spPr bwMode="black">
          <a:xfrm>
            <a:off x="5780235" y="3950508"/>
            <a:ext cx="3424090" cy="50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[è come una media pesata </a:t>
            </a:r>
            <a:b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</a:br>
            <a: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degli infiniti valori possibili]</a:t>
            </a:r>
            <a:endParaRPr lang="it-IT" altLang="it-IT" sz="2000" dirty="0">
              <a:solidFill>
                <a:schemeClr val="tx1">
                  <a:lumMod val="6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black">
          <a:xfrm>
            <a:off x="404514" y="5250715"/>
            <a:ext cx="8279026" cy="50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[è come una media pesata degli infiniti         scarti quadratici possibili]</a:t>
            </a:r>
            <a:endParaRPr lang="it-IT" altLang="it-IT" sz="2000" dirty="0">
              <a:solidFill>
                <a:schemeClr val="tx1">
                  <a:lumMod val="6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5" grpId="0"/>
      <p:bldP spid="317447" grpId="0"/>
      <p:bldP spid="317449" grpId="0"/>
      <p:bldP spid="13" grpId="0"/>
      <p:bldP spid="18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C043114-74EE-446A-BAD7-9C82675DF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CAP. 2 – “COSE DA SAPERE”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8CB4A0B-2E4F-4FAB-A445-D2375254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449388"/>
            <a:ext cx="86582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Approccio statistico e INC di misura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parametri media e dev.st., metodi di stima A e B</a:t>
            </a:r>
            <a:endParaRPr lang="it-IT" altLang="it-IT" sz="28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C07B007-B67D-4B53-A960-03D2B1076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2900363"/>
            <a:ext cx="8582025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 di categoria A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significato e formule per varianza campionaria 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del valor medio di misure ripetute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3B792AF-5936-4728-BA39-250E7FB22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4730750"/>
            <a:ext cx="8582025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 di categoria B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stima di varianze da intervalli di confidenza, 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 di quantizzazione (misure digitali)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C043114-74EE-446A-BAD7-9C82675DF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CAP. 2 – “COSE DA SAPERE”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8CB4A0B-2E4F-4FAB-A445-D2375254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449388"/>
            <a:ext cx="86582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 relativa e INC estesa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definizioni, significato, utilità</a:t>
            </a:r>
            <a:endParaRPr lang="it-IT" altLang="it-IT" sz="28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C07B007-B67D-4B53-A960-03D2B1076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2908300"/>
            <a:ext cx="85820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Espressione dell’INC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arrotondamenti a 2 e 1 cifra, notazione compatta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3B792AF-5936-4728-BA39-250E7FB22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4368800"/>
            <a:ext cx="8658225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 composta in misure indirette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modello matematico, </a:t>
            </a:r>
            <a:r>
              <a:rPr lang="it-IT" altLang="it-IT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coeff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di sensibilità, somma di varianze e di covarianze, </a:t>
            </a:r>
            <a:r>
              <a:rPr lang="it-IT" altLang="it-IT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coeff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di correlazione, ingressi indipendenti, MIS produttoria e INC relative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C043114-74EE-446A-BAD7-9C82675DF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CAP. 2 – “COSE DA SAPERE”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8CB4A0B-2E4F-4FAB-A445-D2375254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1449388"/>
            <a:ext cx="86582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Compatibilità tra misure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criterio di compatibilità, media pesata e INC MP tra misure compatibili</a:t>
            </a:r>
            <a:endParaRPr lang="it-IT" altLang="it-IT" sz="28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C07B007-B67D-4B53-A960-03D2B1076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3055938"/>
            <a:ext cx="8582025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 dell’INC e gradi di libertà</a:t>
            </a:r>
            <a:br>
              <a:rPr lang="it-IT" altLang="it-IT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significato, espressioni, legame tra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8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8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 err="1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g.d.l</a:t>
            </a:r>
            <a:r>
              <a:rPr lang="it-IT" altLang="it-IT" sz="280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</a:t>
            </a:r>
            <a:r>
              <a:rPr lang="it-IT" altLang="it-IT" sz="2800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 misura indiretta (Welch-</a:t>
            </a:r>
            <a:r>
              <a:rPr lang="it-IT" altLang="it-IT" sz="2800" dirty="0" err="1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Satterthwaite</a:t>
            </a:r>
            <a:r>
              <a:rPr lang="it-IT" altLang="it-IT" sz="2800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3B792AF-5936-4728-BA39-250E7FB22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8" y="4640263"/>
            <a:ext cx="8582025" cy="157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endParaRPr lang="it-IT" altLang="it-IT" sz="28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(1/14)</a:t>
            </a: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/>
          <a:stretch>
            <a:fillRect/>
          </a:stretch>
        </p:blipFill>
        <p:spPr bwMode="auto">
          <a:xfrm>
            <a:off x="825500" y="1055688"/>
            <a:ext cx="741997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(2/14)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/>
          <a:stretch>
            <a:fillRect/>
          </a:stretch>
        </p:blipFill>
        <p:spPr bwMode="auto">
          <a:xfrm>
            <a:off x="835025" y="1016000"/>
            <a:ext cx="74199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(3/14)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r="215"/>
          <a:stretch>
            <a:fillRect/>
          </a:stretch>
        </p:blipFill>
        <p:spPr bwMode="auto">
          <a:xfrm>
            <a:off x="841375" y="1012825"/>
            <a:ext cx="737235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(4/14)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"/>
          <a:stretch>
            <a:fillRect/>
          </a:stretch>
        </p:blipFill>
        <p:spPr bwMode="auto">
          <a:xfrm>
            <a:off x="817563" y="1036638"/>
            <a:ext cx="7419975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(5/14)</a:t>
            </a:r>
          </a:p>
        </p:txBody>
      </p:sp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"/>
          <a:stretch>
            <a:fillRect/>
          </a:stretch>
        </p:blipFill>
        <p:spPr bwMode="auto">
          <a:xfrm>
            <a:off x="819150" y="1077913"/>
            <a:ext cx="7419975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Line 4"/>
          <p:cNvSpPr>
            <a:spLocks noChangeShapeType="1"/>
          </p:cNvSpPr>
          <p:nvPr/>
        </p:nvSpPr>
        <p:spPr bwMode="black">
          <a:xfrm>
            <a:off x="3976688" y="4105275"/>
            <a:ext cx="57150" cy="100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0" name="Line 5"/>
          <p:cNvSpPr>
            <a:spLocks noChangeShapeType="1"/>
          </p:cNvSpPr>
          <p:nvPr/>
        </p:nvSpPr>
        <p:spPr bwMode="black">
          <a:xfrm>
            <a:off x="3952875" y="4105275"/>
            <a:ext cx="57150" cy="100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1" name="Line 6"/>
          <p:cNvSpPr>
            <a:spLocks noChangeShapeType="1"/>
          </p:cNvSpPr>
          <p:nvPr/>
        </p:nvSpPr>
        <p:spPr bwMode="black">
          <a:xfrm>
            <a:off x="3924300" y="4105275"/>
            <a:ext cx="57150" cy="100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2" name="Line 7"/>
          <p:cNvSpPr>
            <a:spLocks noChangeShapeType="1"/>
          </p:cNvSpPr>
          <p:nvPr/>
        </p:nvSpPr>
        <p:spPr bwMode="black">
          <a:xfrm>
            <a:off x="3933825" y="4129088"/>
            <a:ext cx="57150" cy="100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3" name="Line 8"/>
          <p:cNvSpPr>
            <a:spLocks noChangeShapeType="1"/>
          </p:cNvSpPr>
          <p:nvPr/>
        </p:nvSpPr>
        <p:spPr bwMode="black">
          <a:xfrm>
            <a:off x="3995738" y="4224338"/>
            <a:ext cx="57150" cy="100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4" name="Line 9"/>
          <p:cNvSpPr>
            <a:spLocks noChangeShapeType="1"/>
          </p:cNvSpPr>
          <p:nvPr/>
        </p:nvSpPr>
        <p:spPr bwMode="black">
          <a:xfrm>
            <a:off x="3967163" y="4229100"/>
            <a:ext cx="57150" cy="100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5" name="Line 10"/>
          <p:cNvSpPr>
            <a:spLocks noChangeShapeType="1"/>
          </p:cNvSpPr>
          <p:nvPr/>
        </p:nvSpPr>
        <p:spPr bwMode="black">
          <a:xfrm>
            <a:off x="3967163" y="4271963"/>
            <a:ext cx="57150" cy="100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2236" name="Line 11"/>
          <p:cNvSpPr>
            <a:spLocks noChangeShapeType="1"/>
          </p:cNvSpPr>
          <p:nvPr/>
        </p:nvSpPr>
        <p:spPr bwMode="black">
          <a:xfrm>
            <a:off x="3919538" y="4248150"/>
            <a:ext cx="57150" cy="100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(6/14)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/>
          <a:stretch>
            <a:fillRect/>
          </a:stretch>
        </p:blipFill>
        <p:spPr bwMode="auto">
          <a:xfrm>
            <a:off x="806450" y="1039813"/>
            <a:ext cx="7404100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Freeform 4"/>
          <p:cNvSpPr>
            <a:spLocks/>
          </p:cNvSpPr>
          <p:nvPr/>
        </p:nvSpPr>
        <p:spPr bwMode="black">
          <a:xfrm flipH="1">
            <a:off x="1408113" y="6302375"/>
            <a:ext cx="198437" cy="84138"/>
          </a:xfrm>
          <a:custGeom>
            <a:avLst/>
            <a:gdLst>
              <a:gd name="T0" fmla="*/ 2147483646 w 43"/>
              <a:gd name="T1" fmla="*/ 0 h 92"/>
              <a:gd name="T2" fmla="*/ 0 w 43"/>
              <a:gd name="T3" fmla="*/ 2147483646 h 9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" h="92">
                <a:moveTo>
                  <a:pt x="15" y="0"/>
                </a:moveTo>
                <a:cubicBezTo>
                  <a:pt x="43" y="28"/>
                  <a:pt x="38" y="74"/>
                  <a:pt x="0" y="92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78" name="Line 5"/>
          <p:cNvSpPr>
            <a:spLocks noChangeShapeType="1"/>
          </p:cNvSpPr>
          <p:nvPr/>
        </p:nvSpPr>
        <p:spPr bwMode="black">
          <a:xfrm>
            <a:off x="1728788" y="6257925"/>
            <a:ext cx="80962" cy="1238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79" name="Line 6"/>
          <p:cNvSpPr>
            <a:spLocks noChangeShapeType="1"/>
          </p:cNvSpPr>
          <p:nvPr/>
        </p:nvSpPr>
        <p:spPr bwMode="black">
          <a:xfrm rot="-5400000">
            <a:off x="1678782" y="6263481"/>
            <a:ext cx="80962" cy="1238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black">
          <a:xfrm rot="-5400000">
            <a:off x="1873250" y="6334125"/>
            <a:ext cx="104775" cy="95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black">
          <a:xfrm rot="-5400000">
            <a:off x="2440781" y="6258719"/>
            <a:ext cx="80963" cy="1238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black">
          <a:xfrm>
            <a:off x="2500313" y="6267450"/>
            <a:ext cx="85725" cy="11906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black">
          <a:xfrm rot="-5400000">
            <a:off x="3121025" y="6319838"/>
            <a:ext cx="104775" cy="95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4284" name="Text Box 11"/>
          <p:cNvSpPr txBox="1">
            <a:spLocks noChangeArrowheads="1"/>
          </p:cNvSpPr>
          <p:nvPr/>
        </p:nvSpPr>
        <p:spPr bwMode="black">
          <a:xfrm>
            <a:off x="1944688" y="950913"/>
            <a:ext cx="502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400" b="1">
                <a:solidFill>
                  <a:srgbClr val="0A0000"/>
                </a:solidFill>
                <a:latin typeface="Book Antiqua" panose="02040602050305030304" pitchFamily="18" charset="0"/>
              </a:rPr>
              <a:t>Incertezza sulla lunghezza </a:t>
            </a:r>
            <a:r>
              <a:rPr lang="it-IT" altLang="it-IT" sz="2400" b="1" i="1">
                <a:solidFill>
                  <a:srgbClr val="0A0000"/>
                </a:solidFill>
                <a:latin typeface="Book Antiqua" panose="02040602050305030304" pitchFamily="18" charset="0"/>
              </a:rPr>
              <a:t>L</a:t>
            </a:r>
            <a:r>
              <a:rPr lang="it-IT" altLang="it-IT" sz="2400" b="1">
                <a:solidFill>
                  <a:srgbClr val="0A0000"/>
                </a:solidFill>
                <a:latin typeface="Book Antiqua" panose="02040602050305030304" pitchFamily="18" charset="0"/>
              </a:rPr>
              <a:t>...</a:t>
            </a:r>
            <a:endParaRPr lang="it-IT" altLang="it-IT" sz="2400">
              <a:solidFill>
                <a:srgbClr val="0A0000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(7/14)</a:t>
            </a:r>
          </a:p>
        </p:txBody>
      </p:sp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 bwMode="auto">
          <a:xfrm>
            <a:off x="835025" y="1020763"/>
            <a:ext cx="7404100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normale o gaussiana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black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19497" name="Object 9"/>
          <p:cNvGraphicFramePr>
            <a:graphicFrameLocks noChangeAspect="1"/>
          </p:cNvGraphicFramePr>
          <p:nvPr/>
        </p:nvGraphicFramePr>
        <p:xfrm>
          <a:off x="1295400" y="2339975"/>
          <a:ext cx="5649913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" name="Equation" r:id="rId4" imgW="1743105" imgH="380858" progId="Equation.3">
                  <p:embed/>
                </p:oleObj>
              </mc:Choice>
              <mc:Fallback>
                <p:oleObj name="Equation" r:id="rId4" imgW="1743105" imgH="380858" progId="Equation.3">
                  <p:embed/>
                  <p:pic>
                    <p:nvPicPr>
                      <p:cNvPr id="3194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295400" y="2339975"/>
                        <a:ext cx="5649913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498" name="Rectangle 10"/>
          <p:cNvSpPr>
            <a:spLocks noChangeArrowheads="1"/>
          </p:cNvSpPr>
          <p:nvPr/>
        </p:nvSpPr>
        <p:spPr bwMode="black">
          <a:xfrm>
            <a:off x="280988" y="866775"/>
            <a:ext cx="8462962" cy="139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E’ la PDF “più comune” per la descrizione della media</a:t>
            </a:r>
            <a:r>
              <a:rPr lang="it-IT" altLang="it-IT" sz="2400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di fenomeni casuali</a:t>
            </a:r>
            <a:r>
              <a:rPr lang="it-IT" altLang="it-IT" sz="2400" dirty="0">
                <a:latin typeface="Book Antiqua" panose="02040602050305030304" pitchFamily="18" charset="0"/>
              </a:rPr>
              <a:t> quali le misure (per il teorema del limite centrale </a:t>
            </a:r>
            <a:r>
              <a:rPr lang="it-IT" altLang="it-IT" sz="2400" u="sng" dirty="0">
                <a:latin typeface="Book Antiqua" panose="02040602050305030304" pitchFamily="18" charset="0"/>
              </a:rPr>
              <a:t>la media di una VC tende ad avere una PDF gaussiana</a:t>
            </a:r>
            <a:r>
              <a:rPr lang="it-IT" altLang="it-IT" sz="2400" dirty="0">
                <a:latin typeface="Book Antiqua" panose="02040602050305030304" pitchFamily="18" charset="0"/>
              </a:rPr>
              <a:t> in una “approssimazione dei grandi numeri“):</a:t>
            </a:r>
          </a:p>
        </p:txBody>
      </p:sp>
      <p:pic>
        <p:nvPicPr>
          <p:cNvPr id="31950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60813"/>
            <a:ext cx="3421063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9505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3998913"/>
            <a:ext cx="341312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9506" name="Text Box 18"/>
          <p:cNvSpPr txBox="1">
            <a:spLocks noChangeArrowheads="1"/>
          </p:cNvSpPr>
          <p:nvPr/>
        </p:nvSpPr>
        <p:spPr bwMode="black">
          <a:xfrm>
            <a:off x="450850" y="4389438"/>
            <a:ext cx="19161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1800" dirty="0">
                <a:solidFill>
                  <a:srgbClr val="DC0101"/>
                </a:solidFill>
              </a:rPr>
              <a:t>gaussiana</a:t>
            </a:r>
          </a:p>
        </p:txBody>
      </p:sp>
      <p:sp>
        <p:nvSpPr>
          <p:cNvPr id="319507" name="Text Box 19"/>
          <p:cNvSpPr txBox="1">
            <a:spLocks noChangeArrowheads="1"/>
          </p:cNvSpPr>
          <p:nvPr/>
        </p:nvSpPr>
        <p:spPr bwMode="black">
          <a:xfrm>
            <a:off x="7199313" y="5202238"/>
            <a:ext cx="1916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1800">
                <a:solidFill>
                  <a:srgbClr val="DC0101"/>
                </a:solidFill>
              </a:rPr>
              <a:t>"cumulativa"</a:t>
            </a:r>
          </a:p>
        </p:txBody>
      </p:sp>
      <p:grpSp>
        <p:nvGrpSpPr>
          <p:cNvPr id="319512" name="Group 24"/>
          <p:cNvGrpSpPr>
            <a:grpSpLocks/>
          </p:cNvGrpSpPr>
          <p:nvPr/>
        </p:nvGrpSpPr>
        <p:grpSpPr bwMode="auto">
          <a:xfrm>
            <a:off x="5745163" y="5702300"/>
            <a:ext cx="1993900" cy="369888"/>
            <a:chOff x="3597" y="3592"/>
            <a:chExt cx="1256" cy="233"/>
          </a:xfrm>
        </p:grpSpPr>
        <p:sp>
          <p:nvSpPr>
            <p:cNvPr id="25615" name="Line 21"/>
            <p:cNvSpPr>
              <a:spLocks noChangeShapeType="1"/>
            </p:cNvSpPr>
            <p:nvPr/>
          </p:nvSpPr>
          <p:spPr bwMode="auto">
            <a:xfrm>
              <a:off x="3653" y="3817"/>
              <a:ext cx="12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616" name="Text Box 22"/>
            <p:cNvSpPr txBox="1">
              <a:spLocks noChangeArrowheads="1"/>
            </p:cNvSpPr>
            <p:nvPr/>
          </p:nvSpPr>
          <p:spPr bwMode="black">
            <a:xfrm>
              <a:off x="3597" y="3613"/>
              <a:ext cx="4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it-IT" altLang="it-IT" sz="1600" b="1" i="1">
                  <a:solidFill>
                    <a:srgbClr val="DC0101"/>
                  </a:solidFill>
                  <a:sym typeface="Symbol" panose="05050102010706020507" pitchFamily="18" charset="2"/>
                </a:rPr>
                <a:t> </a:t>
              </a:r>
              <a:r>
                <a:rPr lang="it-IT" altLang="it-IT" sz="1600" b="1">
                  <a:solidFill>
                    <a:srgbClr val="DC0101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(</a:t>
              </a:r>
              <a:r>
                <a:rPr lang="it-IT" altLang="it-IT" sz="1600" b="1" i="1">
                  <a:solidFill>
                    <a:srgbClr val="DC0101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z </a:t>
              </a:r>
              <a:r>
                <a:rPr lang="it-IT" altLang="it-IT" sz="1600" b="1">
                  <a:solidFill>
                    <a:srgbClr val="DC0101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)</a:t>
              </a:r>
              <a:endParaRPr lang="it-IT" altLang="it-IT" sz="1600" b="1">
                <a:solidFill>
                  <a:srgbClr val="DC010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5617" name="Rectangle 23"/>
            <p:cNvSpPr>
              <a:spLocks noChangeArrowheads="1"/>
            </p:cNvSpPr>
            <p:nvPr/>
          </p:nvSpPr>
          <p:spPr bwMode="auto">
            <a:xfrm>
              <a:off x="3656" y="3592"/>
              <a:ext cx="348" cy="22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  <p:graphicFrame>
        <p:nvGraphicFramePr>
          <p:cNvPr id="319513" name="Object 25"/>
          <p:cNvGraphicFramePr>
            <a:graphicFrameLocks noChangeAspect="1"/>
          </p:cNvGraphicFramePr>
          <p:nvPr/>
        </p:nvGraphicFramePr>
        <p:xfrm>
          <a:off x="5940425" y="4713288"/>
          <a:ext cx="12255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Equation" r:id="rId8" imgW="485925" imgH="266505" progId="Equation.3">
                  <p:embed/>
                </p:oleObj>
              </mc:Choice>
              <mc:Fallback>
                <p:oleObj name="Equation" r:id="rId8" imgW="485925" imgH="266505" progId="Equation.3">
                  <p:embed/>
                  <p:pic>
                    <p:nvPicPr>
                      <p:cNvPr id="31951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940425" y="4713288"/>
                        <a:ext cx="12255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9"/>
          <p:cNvSpPr>
            <a:spLocks noChangeArrowheads="1"/>
          </p:cNvSpPr>
          <p:nvPr/>
        </p:nvSpPr>
        <p:spPr bwMode="black">
          <a:xfrm>
            <a:off x="3705225" y="4310063"/>
            <a:ext cx="17748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b="1" i="1" dirty="0">
                <a:latin typeface="Book Antiqua" panose="02040602050305030304" pitchFamily="18" charset="0"/>
              </a:rPr>
              <a:t>µ</a:t>
            </a:r>
            <a:r>
              <a:rPr lang="it-IT" altLang="it-IT" sz="2800" dirty="0">
                <a:latin typeface="Book Antiqua" panose="02040602050305030304" pitchFamily="18" charset="0"/>
              </a:rPr>
              <a:t> è il </a:t>
            </a:r>
          </a:p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b="1" dirty="0">
                <a:latin typeface="Book Antiqua" panose="02040602050305030304" pitchFamily="18" charset="0"/>
              </a:rPr>
              <a:t>centro</a:t>
            </a:r>
          </a:p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b="1" i="1" dirty="0">
                <a:latin typeface="Book Antiqua" panose="02040602050305030304" pitchFamily="18" charset="0"/>
                <a:sym typeface="Symbol"/>
              </a:rPr>
              <a:t></a:t>
            </a:r>
            <a:r>
              <a:rPr lang="it-IT" altLang="it-IT" sz="2800" dirty="0">
                <a:latin typeface="Book Antiqua" panose="02040602050305030304" pitchFamily="18" charset="0"/>
                <a:sym typeface="Symbol"/>
              </a:rPr>
              <a:t>  è la </a:t>
            </a:r>
          </a:p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b="1" dirty="0">
                <a:latin typeface="Book Antiqua" panose="02040602050305030304" pitchFamily="18" charset="0"/>
                <a:sym typeface="Symbol"/>
              </a:rPr>
              <a:t>larghezza</a:t>
            </a:r>
            <a:endParaRPr lang="it-IT" altLang="it-IT" sz="2800" b="1" i="1" dirty="0">
              <a:latin typeface="Algerian" panose="04020705040A02060702" pitchFamily="82" charset="0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black">
          <a:xfrm>
            <a:off x="7372865" y="2618419"/>
            <a:ext cx="1622854" cy="108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200" dirty="0">
                <a:latin typeface="Book Antiqua" panose="02040602050305030304" pitchFamily="18" charset="0"/>
              </a:rPr>
              <a:t>gaussiana </a:t>
            </a:r>
            <a:br>
              <a:rPr lang="it-IT" altLang="it-IT" sz="2200" dirty="0">
                <a:latin typeface="Book Antiqua" panose="02040602050305030304" pitchFamily="18" charset="0"/>
              </a:rPr>
            </a:br>
            <a:r>
              <a:rPr lang="it-IT" altLang="it-IT" sz="2200" dirty="0">
                <a:latin typeface="Book Antiqua" panose="02040602050305030304" pitchFamily="18" charset="0"/>
              </a:rPr>
              <a:t>di </a:t>
            </a:r>
            <a:r>
              <a:rPr lang="it-IT" altLang="it-IT" sz="2200" dirty="0" err="1">
                <a:latin typeface="Book Antiqua" panose="02040602050305030304" pitchFamily="18" charset="0"/>
              </a:rPr>
              <a:t>param</a:t>
            </a:r>
            <a:r>
              <a:rPr lang="it-IT" altLang="it-IT" sz="2200" dirty="0">
                <a:latin typeface="Book Antiqua" panose="02040602050305030304" pitchFamily="18" charset="0"/>
              </a:rPr>
              <a:t>.</a:t>
            </a:r>
            <a:br>
              <a:rPr lang="it-IT" altLang="it-IT" sz="2200" dirty="0">
                <a:latin typeface="Book Antiqua" panose="02040602050305030304" pitchFamily="18" charset="0"/>
              </a:rPr>
            </a:br>
            <a:r>
              <a:rPr lang="it-IT" altLang="it-IT" sz="2200" i="1" dirty="0">
                <a:latin typeface="Symbol" panose="05050102010706020507" pitchFamily="18" charset="2"/>
              </a:rPr>
              <a:t>m</a:t>
            </a:r>
            <a:r>
              <a:rPr lang="it-IT" altLang="it-IT" sz="2200" dirty="0">
                <a:latin typeface="Book Antiqua" panose="02040602050305030304" pitchFamily="18" charset="0"/>
              </a:rPr>
              <a:t> e </a:t>
            </a:r>
            <a:r>
              <a:rPr lang="it-IT" altLang="it-IT" sz="2200" i="1" dirty="0">
                <a:latin typeface="Symbol" panose="05050102010706020507" pitchFamily="18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283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06" grpId="0"/>
      <p:bldP spid="319507" grpId="0"/>
      <p:bldP spid="17" grpId="0"/>
      <p:bldP spid="1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(8/14)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r="215"/>
          <a:stretch>
            <a:fillRect/>
          </a:stretch>
        </p:blipFill>
        <p:spPr bwMode="auto">
          <a:xfrm>
            <a:off x="850900" y="1041400"/>
            <a:ext cx="7388225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(9/14)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 bwMode="auto">
          <a:xfrm>
            <a:off x="846138" y="1052513"/>
            <a:ext cx="7404100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(10/14)</a:t>
            </a:r>
          </a:p>
        </p:txBody>
      </p:sp>
      <p:sp>
        <p:nvSpPr>
          <p:cNvPr id="62468" name="Text Box 3"/>
          <p:cNvSpPr txBox="1">
            <a:spLocks noChangeArrowheads="1"/>
          </p:cNvSpPr>
          <p:nvPr/>
        </p:nvSpPr>
        <p:spPr bwMode="black">
          <a:xfrm>
            <a:off x="550863" y="3149600"/>
            <a:ext cx="8434387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Per la compatibilità di </a:t>
            </a:r>
            <a:r>
              <a:rPr lang="it-IT" altLang="it-IT" sz="2000" b="1" i="1">
                <a:latin typeface="Book Antiqua" panose="02040602050305030304" pitchFamily="18" charset="0"/>
                <a:sym typeface="Symbol" panose="05050102010706020507" pitchFamily="18" charset="2"/>
              </a:rPr>
              <a:t>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T</a:t>
            </a:r>
            <a:r>
              <a:rPr lang="it-IT" altLang="it-IT" sz="2000" b="1">
                <a:latin typeface="Book Antiqua" panose="02040602050305030304" pitchFamily="18" charset="0"/>
              </a:rPr>
              <a:t> con </a:t>
            </a:r>
            <a:r>
              <a:rPr lang="it-IT" altLang="it-IT" sz="2000" b="1" i="1">
                <a:latin typeface="Book Antiqua" panose="02040602050305030304" pitchFamily="18" charset="0"/>
                <a:sym typeface="Symbol" panose="05050102010706020507" pitchFamily="18" charset="2"/>
              </a:rPr>
              <a:t>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L</a:t>
            </a:r>
            <a:r>
              <a:rPr lang="it-IT" altLang="it-IT" sz="2000" b="1">
                <a:latin typeface="Book Antiqua" panose="02040602050305030304" pitchFamily="18" charset="0"/>
              </a:rPr>
              <a:t> occorre un </a:t>
            </a:r>
            <a:r>
              <a:rPr lang="it-IT" altLang="it-IT" sz="2000" b="1" i="1">
                <a:latin typeface="Book Antiqua" panose="02040602050305030304" pitchFamily="18" charset="0"/>
              </a:rPr>
              <a:t>k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T-L</a:t>
            </a:r>
            <a:r>
              <a:rPr lang="it-IT" altLang="it-IT" sz="2000" b="1">
                <a:latin typeface="Book Antiqua" panose="02040602050305030304" pitchFamily="18" charset="0"/>
              </a:rPr>
              <a:t>=2 mentre per la compatibilità di </a:t>
            </a:r>
            <a:r>
              <a:rPr lang="it-IT" altLang="it-IT" sz="2000" b="1" i="1">
                <a:latin typeface="Book Antiqua" panose="02040602050305030304" pitchFamily="18" charset="0"/>
                <a:sym typeface="Symbol" panose="05050102010706020507" pitchFamily="18" charset="2"/>
              </a:rPr>
              <a:t>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T</a:t>
            </a:r>
            <a:r>
              <a:rPr lang="it-IT" altLang="it-IT" sz="2000" b="1">
                <a:latin typeface="Book Antiqua" panose="02040602050305030304" pitchFamily="18" charset="0"/>
              </a:rPr>
              <a:t> con </a:t>
            </a:r>
            <a:r>
              <a:rPr lang="it-IT" altLang="it-IT" sz="2000" b="1" i="1">
                <a:latin typeface="Book Antiqua" panose="02040602050305030304" pitchFamily="18" charset="0"/>
                <a:sym typeface="Symbol" panose="05050102010706020507" pitchFamily="18" charset="2"/>
              </a:rPr>
              <a:t>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C</a:t>
            </a:r>
            <a:r>
              <a:rPr lang="it-IT" altLang="it-IT" sz="2000" b="1">
                <a:latin typeface="Book Antiqua" panose="02040602050305030304" pitchFamily="18" charset="0"/>
              </a:rPr>
              <a:t> occorre addirittura un </a:t>
            </a:r>
            <a:r>
              <a:rPr lang="it-IT" altLang="it-IT" sz="2000" b="1" i="1">
                <a:latin typeface="Book Antiqua" panose="02040602050305030304" pitchFamily="18" charset="0"/>
              </a:rPr>
              <a:t>k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T-C</a:t>
            </a:r>
            <a:r>
              <a:rPr lang="it-IT" altLang="it-IT" sz="2000" b="1">
                <a:latin typeface="Book Antiqua" panose="02040602050305030304" pitchFamily="18" charset="0"/>
              </a:rPr>
              <a:t>=6.67 (troppo alto!)</a:t>
            </a:r>
            <a:endParaRPr lang="it-IT" altLang="it-IT" sz="2000">
              <a:latin typeface="Book Antiqua" panose="02040602050305030304" pitchFamily="18" charset="0"/>
            </a:endParaRPr>
          </a:p>
        </p:txBody>
      </p:sp>
      <p:pic>
        <p:nvPicPr>
          <p:cNvPr id="62469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862013"/>
            <a:ext cx="699452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3879850"/>
            <a:ext cx="675322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(11/14)</a:t>
            </a:r>
          </a:p>
        </p:txBody>
      </p:sp>
      <p:pic>
        <p:nvPicPr>
          <p:cNvPr id="645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 bwMode="auto">
          <a:xfrm>
            <a:off x="833438" y="1076325"/>
            <a:ext cx="74041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Freeform 4"/>
          <p:cNvSpPr>
            <a:spLocks/>
          </p:cNvSpPr>
          <p:nvPr/>
        </p:nvSpPr>
        <p:spPr bwMode="black">
          <a:xfrm>
            <a:off x="1987550" y="6273800"/>
            <a:ext cx="68263" cy="146050"/>
          </a:xfrm>
          <a:custGeom>
            <a:avLst/>
            <a:gdLst>
              <a:gd name="T0" fmla="*/ 2147483646 w 43"/>
              <a:gd name="T1" fmla="*/ 0 h 92"/>
              <a:gd name="T2" fmla="*/ 0 w 43"/>
              <a:gd name="T3" fmla="*/ 2147483646 h 9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" h="92">
                <a:moveTo>
                  <a:pt x="15" y="0"/>
                </a:moveTo>
                <a:cubicBezTo>
                  <a:pt x="43" y="28"/>
                  <a:pt x="38" y="74"/>
                  <a:pt x="0" y="92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18" name="Freeform 5"/>
          <p:cNvSpPr>
            <a:spLocks/>
          </p:cNvSpPr>
          <p:nvPr/>
        </p:nvSpPr>
        <p:spPr bwMode="black">
          <a:xfrm>
            <a:off x="3349625" y="6269038"/>
            <a:ext cx="68263" cy="146050"/>
          </a:xfrm>
          <a:custGeom>
            <a:avLst/>
            <a:gdLst>
              <a:gd name="T0" fmla="*/ 2147483646 w 43"/>
              <a:gd name="T1" fmla="*/ 0 h 92"/>
              <a:gd name="T2" fmla="*/ 0 w 43"/>
              <a:gd name="T3" fmla="*/ 2147483646 h 9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" h="92">
                <a:moveTo>
                  <a:pt x="15" y="0"/>
                </a:moveTo>
                <a:cubicBezTo>
                  <a:pt x="43" y="28"/>
                  <a:pt x="38" y="74"/>
                  <a:pt x="0" y="92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19" name="Freeform 6"/>
          <p:cNvSpPr>
            <a:spLocks/>
          </p:cNvSpPr>
          <p:nvPr/>
        </p:nvSpPr>
        <p:spPr bwMode="black">
          <a:xfrm>
            <a:off x="3930650" y="6264275"/>
            <a:ext cx="68263" cy="146050"/>
          </a:xfrm>
          <a:custGeom>
            <a:avLst/>
            <a:gdLst>
              <a:gd name="T0" fmla="*/ 2147483646 w 43"/>
              <a:gd name="T1" fmla="*/ 0 h 92"/>
              <a:gd name="T2" fmla="*/ 0 w 43"/>
              <a:gd name="T3" fmla="*/ 2147483646 h 9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" h="92">
                <a:moveTo>
                  <a:pt x="15" y="0"/>
                </a:moveTo>
                <a:cubicBezTo>
                  <a:pt x="43" y="28"/>
                  <a:pt x="38" y="74"/>
                  <a:pt x="0" y="92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20" name="Freeform 7"/>
          <p:cNvSpPr>
            <a:spLocks/>
          </p:cNvSpPr>
          <p:nvPr/>
        </p:nvSpPr>
        <p:spPr bwMode="black">
          <a:xfrm flipH="1">
            <a:off x="4637088" y="6269038"/>
            <a:ext cx="198437" cy="84137"/>
          </a:xfrm>
          <a:custGeom>
            <a:avLst/>
            <a:gdLst>
              <a:gd name="T0" fmla="*/ 2147483646 w 43"/>
              <a:gd name="T1" fmla="*/ 0 h 92"/>
              <a:gd name="T2" fmla="*/ 0 w 43"/>
              <a:gd name="T3" fmla="*/ 2147483646 h 9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" h="92">
                <a:moveTo>
                  <a:pt x="15" y="0"/>
                </a:moveTo>
                <a:cubicBezTo>
                  <a:pt x="43" y="28"/>
                  <a:pt x="38" y="74"/>
                  <a:pt x="0" y="92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21" name="Freeform 8"/>
          <p:cNvSpPr>
            <a:spLocks/>
          </p:cNvSpPr>
          <p:nvPr/>
        </p:nvSpPr>
        <p:spPr bwMode="black">
          <a:xfrm>
            <a:off x="2452688" y="6291263"/>
            <a:ext cx="114300" cy="42862"/>
          </a:xfrm>
          <a:custGeom>
            <a:avLst/>
            <a:gdLst>
              <a:gd name="T0" fmla="*/ 0 w 57"/>
              <a:gd name="T1" fmla="*/ 2147483646 h 7"/>
              <a:gd name="T2" fmla="*/ 2147483646 w 57"/>
              <a:gd name="T3" fmla="*/ 0 h 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7" h="7">
                <a:moveTo>
                  <a:pt x="0" y="3"/>
                </a:moveTo>
                <a:cubicBezTo>
                  <a:pt x="20" y="7"/>
                  <a:pt x="37" y="0"/>
                  <a:pt x="57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22" name="Freeform 9"/>
          <p:cNvSpPr>
            <a:spLocks/>
          </p:cNvSpPr>
          <p:nvPr/>
        </p:nvSpPr>
        <p:spPr bwMode="black">
          <a:xfrm rot="-5400000">
            <a:off x="3024982" y="6303168"/>
            <a:ext cx="114300" cy="42863"/>
          </a:xfrm>
          <a:custGeom>
            <a:avLst/>
            <a:gdLst>
              <a:gd name="T0" fmla="*/ 0 w 57"/>
              <a:gd name="T1" fmla="*/ 2147483646 h 7"/>
              <a:gd name="T2" fmla="*/ 2147483646 w 57"/>
              <a:gd name="T3" fmla="*/ 0 h 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7" h="7">
                <a:moveTo>
                  <a:pt x="0" y="3"/>
                </a:moveTo>
                <a:cubicBezTo>
                  <a:pt x="20" y="7"/>
                  <a:pt x="37" y="0"/>
                  <a:pt x="57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4523" name="Freeform 10"/>
          <p:cNvSpPr>
            <a:spLocks/>
          </p:cNvSpPr>
          <p:nvPr/>
        </p:nvSpPr>
        <p:spPr bwMode="black">
          <a:xfrm>
            <a:off x="4267200" y="6272213"/>
            <a:ext cx="114300" cy="42862"/>
          </a:xfrm>
          <a:custGeom>
            <a:avLst/>
            <a:gdLst>
              <a:gd name="T0" fmla="*/ 0 w 57"/>
              <a:gd name="T1" fmla="*/ 2147483646 h 7"/>
              <a:gd name="T2" fmla="*/ 2147483646 w 57"/>
              <a:gd name="T3" fmla="*/ 0 h 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7" h="7">
                <a:moveTo>
                  <a:pt x="0" y="3"/>
                </a:moveTo>
                <a:cubicBezTo>
                  <a:pt x="20" y="7"/>
                  <a:pt x="37" y="0"/>
                  <a:pt x="57" y="0"/>
                </a:cubicBezTo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(12/14)</a:t>
            </a:r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 bwMode="auto">
          <a:xfrm>
            <a:off x="835025" y="1058863"/>
            <a:ext cx="7404100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6049963"/>
            <a:ext cx="2197100" cy="6921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(13/14)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"/>
          <a:stretch>
            <a:fillRect/>
          </a:stretch>
        </p:blipFill>
        <p:spPr bwMode="auto">
          <a:xfrm>
            <a:off x="806450" y="1079500"/>
            <a:ext cx="7419975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INC e media pesata (14/14)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r="215"/>
          <a:stretch>
            <a:fillRect/>
          </a:stretch>
        </p:blipFill>
        <p:spPr bwMode="auto">
          <a:xfrm>
            <a:off x="822325" y="1063625"/>
            <a:ext cx="740410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7669" name="Text Box 5"/>
          <p:cNvSpPr txBox="1">
            <a:spLocks noChangeArrowheads="1"/>
          </p:cNvSpPr>
          <p:nvPr/>
        </p:nvSpPr>
        <p:spPr bwMode="black">
          <a:xfrm>
            <a:off x="590550" y="5772150"/>
            <a:ext cx="8021638" cy="7270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4000" b="1" i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  F </a:t>
            </a:r>
            <a:r>
              <a:rPr lang="it-IT" altLang="it-IT" sz="4000" b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= (26</a:t>
            </a:r>
            <a:r>
              <a:rPr lang="it-IT" altLang="it-IT" sz="1400" b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4000" b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576.3 </a:t>
            </a:r>
            <a:r>
              <a:rPr lang="it-IT" altLang="it-IT" sz="4000" b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4000" b="1">
                <a:solidFill>
                  <a:srgbClr val="0A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1.2) N = 26576(2)N  </a:t>
            </a:r>
            <a:endParaRPr lang="it-IT" altLang="it-IT" sz="4000">
              <a:solidFill>
                <a:srgbClr val="0A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58738" y="-50800"/>
            <a:ext cx="9329738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Probabilità di "cadere" in un intervallo</a:t>
            </a:r>
          </a:p>
        </p:txBody>
      </p:sp>
      <p:sp>
        <p:nvSpPr>
          <p:cNvPr id="504842" name="Rectangle 10"/>
          <p:cNvSpPr>
            <a:spLocks noChangeArrowheads="1"/>
          </p:cNvSpPr>
          <p:nvPr/>
        </p:nvSpPr>
        <p:spPr bwMode="black">
          <a:xfrm>
            <a:off x="280988" y="866775"/>
            <a:ext cx="846296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Integrando la PDF</a:t>
            </a:r>
            <a:r>
              <a:rPr lang="it-IT" altLang="it-IT" sz="2400" dirty="0">
                <a:latin typeface="Book Antiqua" panose="02040602050305030304" pitchFamily="18" charset="0"/>
              </a:rPr>
              <a:t> gaussiana tra due valori sull'asse reale si trova la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probabilità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che il risultato</a:t>
            </a:r>
            <a:r>
              <a:rPr lang="it-IT" altLang="it-IT" sz="2400" dirty="0">
                <a:latin typeface="Book Antiqua" panose="02040602050305030304" pitchFamily="18" charset="0"/>
              </a:rPr>
              <a:t> (misura)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"cada"</a:t>
            </a:r>
            <a:r>
              <a:rPr lang="it-IT" altLang="it-IT" sz="2400" dirty="0">
                <a:latin typeface="Book Antiqua" panose="02040602050305030304" pitchFamily="18" charset="0"/>
              </a:rPr>
              <a:t> (sia)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nell'intervallo</a:t>
            </a:r>
            <a:r>
              <a:rPr lang="it-IT" altLang="it-IT" sz="2400" dirty="0">
                <a:latin typeface="Book Antiqua" panose="02040602050305030304" pitchFamily="18" charset="0"/>
              </a:rPr>
              <a:t> compreso tra i due valori considerati</a:t>
            </a:r>
          </a:p>
        </p:txBody>
      </p:sp>
      <p:grpSp>
        <p:nvGrpSpPr>
          <p:cNvPr id="504843" name="Group 11"/>
          <p:cNvGrpSpPr>
            <a:grpSpLocks/>
          </p:cNvGrpSpPr>
          <p:nvPr/>
        </p:nvGrpSpPr>
        <p:grpSpPr bwMode="auto">
          <a:xfrm>
            <a:off x="279400" y="4687888"/>
            <a:ext cx="8813800" cy="1541462"/>
            <a:chOff x="192" y="2730"/>
            <a:chExt cx="5552" cy="971"/>
          </a:xfrm>
        </p:grpSpPr>
        <p:sp>
          <p:nvSpPr>
            <p:cNvPr id="504844" name="Rectangle 12"/>
            <p:cNvSpPr>
              <a:spLocks noChangeArrowheads="1"/>
            </p:cNvSpPr>
            <p:nvPr/>
          </p:nvSpPr>
          <p:spPr bwMode="black">
            <a:xfrm>
              <a:off x="192" y="3044"/>
              <a:ext cx="247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75000"/>
                </a:lnSpc>
                <a:spcBef>
                  <a:spcPct val="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latin typeface="Book Antiqua" panose="02040602050305030304" pitchFamily="18" charset="0"/>
                </a:rPr>
                <a:t>Livelli di confidenza</a:t>
              </a:r>
            </a:p>
          </p:txBody>
        </p:sp>
        <p:sp>
          <p:nvSpPr>
            <p:cNvPr id="504845" name="Rectangle 13"/>
            <p:cNvSpPr>
              <a:spLocks noChangeArrowheads="1"/>
            </p:cNvSpPr>
            <p:nvPr/>
          </p:nvSpPr>
          <p:spPr bwMode="black">
            <a:xfrm>
              <a:off x="2824" y="2756"/>
              <a:ext cx="2920" cy="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latin typeface="Book Antiqua" panose="02040602050305030304" pitchFamily="18" charset="0"/>
                </a:rPr>
                <a:t>1</a:t>
              </a:r>
              <a:r>
                <a:rPr lang="it-IT" altLang="it-IT" i="1" dirty="0">
                  <a:latin typeface="Book Antiqua" panose="02040602050305030304" pitchFamily="18" charset="0"/>
                  <a:sym typeface="Symbol" panose="05050102010706020507" pitchFamily="18" charset="2"/>
                </a:rPr>
                <a:t></a:t>
              </a:r>
              <a:r>
                <a:rPr lang="it-IT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   68.27%</a:t>
              </a:r>
              <a:r>
                <a:rPr lang="en-US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68.3% ~68%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latin typeface="Book Antiqua" panose="02040602050305030304" pitchFamily="18" charset="0"/>
                </a:rPr>
                <a:t>2</a:t>
              </a:r>
              <a:r>
                <a:rPr lang="it-IT" altLang="it-IT" i="1" dirty="0">
                  <a:latin typeface="Book Antiqua" panose="02040602050305030304" pitchFamily="18" charset="0"/>
                  <a:sym typeface="Symbol" panose="05050102010706020507" pitchFamily="18" charset="2"/>
                </a:rPr>
                <a:t></a:t>
              </a:r>
              <a:r>
                <a:rPr lang="it-IT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   95.45%</a:t>
              </a:r>
              <a:r>
                <a:rPr lang="en-US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95.5% ~95%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latin typeface="Book Antiqua" panose="02040602050305030304" pitchFamily="18" charset="0"/>
                </a:rPr>
                <a:t>3</a:t>
              </a:r>
              <a:r>
                <a:rPr lang="it-IT" altLang="it-IT" i="1" dirty="0">
                  <a:latin typeface="Book Antiqua" panose="02040602050305030304" pitchFamily="18" charset="0"/>
                  <a:sym typeface="Symbol" panose="05050102010706020507" pitchFamily="18" charset="2"/>
                </a:rPr>
                <a:t></a:t>
              </a:r>
              <a:r>
                <a:rPr lang="it-IT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   99.73%</a:t>
              </a:r>
              <a:r>
                <a:rPr lang="en-US" altLang="it-IT" dirty="0">
                  <a:latin typeface="Book Antiqua" panose="02040602050305030304" pitchFamily="18" charset="0"/>
                  <a:sym typeface="Symbol" panose="05050102010706020507" pitchFamily="18" charset="2"/>
                </a:rPr>
                <a:t>99.7%</a:t>
              </a:r>
            </a:p>
          </p:txBody>
        </p:sp>
        <p:graphicFrame>
          <p:nvGraphicFramePr>
            <p:cNvPr id="27672" name="Object 14"/>
            <p:cNvGraphicFramePr>
              <a:graphicFrameLocks noChangeAspect="1"/>
            </p:cNvGraphicFramePr>
            <p:nvPr/>
          </p:nvGraphicFramePr>
          <p:xfrm>
            <a:off x="2578" y="2730"/>
            <a:ext cx="563" cy="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7" name="Equation" r:id="rId4" imgW="38299" imgH="95215" progId="Equation.3">
                    <p:embed/>
                  </p:oleObj>
                </mc:Choice>
                <mc:Fallback>
                  <p:oleObj name="Equation" r:id="rId4" imgW="38299" imgH="95215" progId="Equation.3">
                    <p:embed/>
                    <p:pic>
                      <p:nvPicPr>
                        <p:cNvPr id="2767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578" y="2730"/>
                          <a:ext cx="563" cy="9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4847" name="Rectangle 15"/>
          <p:cNvSpPr>
            <a:spLocks noChangeArrowheads="1"/>
          </p:cNvSpPr>
          <p:nvPr/>
        </p:nvSpPr>
        <p:spPr bwMode="black">
          <a:xfrm>
            <a:off x="2113513" y="6110288"/>
            <a:ext cx="6646862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P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[ (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</a:t>
            </a:r>
            <a:r>
              <a:rPr lang="it-IT" altLang="it-IT" i="1" baseline="-25000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-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i="1" baseline="-25000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)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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x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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</a:t>
            </a:r>
            <a:r>
              <a:rPr lang="it-IT" altLang="it-IT" i="1" baseline="-25000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+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i="1" baseline="-25000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) ] </a:t>
            </a:r>
            <a:r>
              <a:rPr lang="en-US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 68.3%</a:t>
            </a:r>
            <a:endParaRPr lang="it-IT" altLang="it-IT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504852" name="Group 20"/>
          <p:cNvGrpSpPr>
            <a:grpSpLocks/>
          </p:cNvGrpSpPr>
          <p:nvPr/>
        </p:nvGrpSpPr>
        <p:grpSpPr bwMode="auto">
          <a:xfrm>
            <a:off x="280988" y="1985963"/>
            <a:ext cx="8786812" cy="2792412"/>
            <a:chOff x="177" y="1251"/>
            <a:chExt cx="5535" cy="1759"/>
          </a:xfrm>
        </p:grpSpPr>
        <p:pic>
          <p:nvPicPr>
            <p:cNvPr id="27668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" y="1251"/>
              <a:ext cx="2325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4851" name="Rectangle 19"/>
            <p:cNvSpPr>
              <a:spLocks noChangeArrowheads="1"/>
            </p:cNvSpPr>
            <p:nvPr/>
          </p:nvSpPr>
          <p:spPr bwMode="auto">
            <a:xfrm>
              <a:off x="2561" y="1252"/>
              <a:ext cx="3151" cy="1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lnSpc>
                  <a:spcPct val="85000"/>
                </a:lnSpc>
                <a:spcBef>
                  <a:spcPct val="1000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latin typeface="Book Antiqua" panose="02040602050305030304" pitchFamily="18" charset="0"/>
                </a:rPr>
                <a:t>Le AREE sottese alla curva PDF sono le probabilità di avere valori (misure) in un dato intervallo di valori sull'asse reale</a:t>
              </a:r>
            </a:p>
            <a:p>
              <a:pPr algn="just" eaLnBrk="1" hangingPunct="1">
                <a:lnSpc>
                  <a:spcPct val="85000"/>
                </a:lnSpc>
                <a:spcBef>
                  <a:spcPct val="1000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latin typeface="Book Antiqua" panose="02040602050305030304" pitchFamily="18" charset="0"/>
                </a:rPr>
                <a:t>Lontano dalla media </a:t>
              </a:r>
              <a:r>
                <a:rPr lang="it-IT" altLang="it-IT" sz="2400" i="1" dirty="0">
                  <a:latin typeface="Symbol" panose="05050102010706020507" pitchFamily="18" charset="2"/>
                </a:rPr>
                <a:t>m</a:t>
              </a:r>
              <a:r>
                <a:rPr lang="it-IT" altLang="it-IT" sz="2400" dirty="0">
                  <a:latin typeface="Book Antiqua" panose="02040602050305030304" pitchFamily="18" charset="0"/>
                </a:rPr>
                <a:t>, rispetto alla larghezza </a:t>
              </a:r>
              <a:r>
                <a:rPr lang="it-IT" altLang="it-IT" sz="2400" i="1" dirty="0">
                  <a:latin typeface="Symbol" panose="05050102010706020507" pitchFamily="18" charset="2"/>
                </a:rPr>
                <a:t>s</a:t>
              </a:r>
              <a:r>
                <a:rPr lang="it-IT" altLang="it-IT" sz="2400" dirty="0">
                  <a:latin typeface="Book Antiqua" panose="02040602050305030304" pitchFamily="18" charset="0"/>
                </a:rPr>
                <a:t>,  la </a:t>
              </a:r>
              <a:r>
                <a:rPr lang="it-IT" altLang="it-IT" sz="24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PDF</a:t>
              </a:r>
              <a:r>
                <a:rPr lang="it-IT" altLang="it-IT" sz="2400" dirty="0">
                  <a:latin typeface="Book Antiqua" panose="02040602050305030304" pitchFamily="18" charset="0"/>
                </a:rPr>
                <a:t> diviene molto </a:t>
              </a:r>
              <a:r>
                <a:rPr lang="it-IT" altLang="it-IT" sz="24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bassa</a:t>
              </a:r>
              <a:r>
                <a:rPr lang="it-IT" altLang="it-IT" sz="2400" dirty="0">
                  <a:latin typeface="Book Antiqua" panose="02040602050305030304" pitchFamily="18" charset="0"/>
                </a:rPr>
                <a:t> e dunque le aree sottese molto piccole (</a:t>
              </a:r>
              <a:r>
                <a:rPr lang="it-IT" altLang="it-IT" sz="24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misure</a:t>
              </a:r>
              <a:r>
                <a:rPr lang="it-IT" altLang="it-IT" sz="2400" dirty="0">
                  <a:latin typeface="Book Antiqua" panose="02040602050305030304" pitchFamily="18" charset="0"/>
                </a:rPr>
                <a:t> </a:t>
              </a:r>
              <a:r>
                <a:rPr lang="it-IT" altLang="it-IT" sz="24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improbabili</a:t>
              </a:r>
              <a:r>
                <a:rPr lang="it-IT" altLang="it-IT" sz="2400" dirty="0">
                  <a:latin typeface="Book Antiqua" panose="02040602050305030304" pitchFamily="18" charset="0"/>
                </a:rPr>
                <a:t>)</a:t>
              </a:r>
            </a:p>
          </p:txBody>
        </p:sp>
      </p:grpSp>
      <p:grpSp>
        <p:nvGrpSpPr>
          <p:cNvPr id="504875" name="Group 43"/>
          <p:cNvGrpSpPr>
            <a:grpSpLocks/>
          </p:cNvGrpSpPr>
          <p:nvPr/>
        </p:nvGrpSpPr>
        <p:grpSpPr bwMode="auto">
          <a:xfrm>
            <a:off x="1682750" y="2347913"/>
            <a:ext cx="919163" cy="2054225"/>
            <a:chOff x="1060" y="1479"/>
            <a:chExt cx="579" cy="1294"/>
          </a:xfrm>
        </p:grpSpPr>
        <p:sp>
          <p:nvSpPr>
            <p:cNvPr id="27659" name="Line 21"/>
            <p:cNvSpPr>
              <a:spLocks noChangeShapeType="1"/>
            </p:cNvSpPr>
            <p:nvPr/>
          </p:nvSpPr>
          <p:spPr bwMode="auto">
            <a:xfrm flipH="1">
              <a:off x="1121" y="1479"/>
              <a:ext cx="284" cy="27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0" name="Line 22"/>
            <p:cNvSpPr>
              <a:spLocks noChangeShapeType="1"/>
            </p:cNvSpPr>
            <p:nvPr/>
          </p:nvSpPr>
          <p:spPr bwMode="auto">
            <a:xfrm flipH="1">
              <a:off x="1060" y="1553"/>
              <a:ext cx="438" cy="40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1" name="Line 23"/>
            <p:cNvSpPr>
              <a:spLocks noChangeShapeType="1"/>
            </p:cNvSpPr>
            <p:nvPr/>
          </p:nvSpPr>
          <p:spPr bwMode="auto">
            <a:xfrm flipH="1">
              <a:off x="1075" y="1714"/>
              <a:ext cx="484" cy="42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2" name="Line 24"/>
            <p:cNvSpPr>
              <a:spLocks noChangeShapeType="1"/>
            </p:cNvSpPr>
            <p:nvPr/>
          </p:nvSpPr>
          <p:spPr bwMode="auto">
            <a:xfrm flipH="1">
              <a:off x="1070" y="1870"/>
              <a:ext cx="538" cy="45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>
              <a:off x="1076" y="2040"/>
              <a:ext cx="551" cy="44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H="1">
              <a:off x="1076" y="2214"/>
              <a:ext cx="563" cy="41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5" name="Line 29"/>
            <p:cNvSpPr>
              <a:spLocks noChangeShapeType="1"/>
            </p:cNvSpPr>
            <p:nvPr/>
          </p:nvSpPr>
          <p:spPr bwMode="auto">
            <a:xfrm flipH="1">
              <a:off x="1088" y="2388"/>
              <a:ext cx="542" cy="38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6" name="Line 31"/>
            <p:cNvSpPr>
              <a:spLocks noChangeShapeType="1"/>
            </p:cNvSpPr>
            <p:nvPr/>
          </p:nvSpPr>
          <p:spPr bwMode="auto">
            <a:xfrm flipH="1">
              <a:off x="1289" y="2535"/>
              <a:ext cx="347" cy="23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667" name="Line 42"/>
            <p:cNvSpPr>
              <a:spLocks noChangeShapeType="1"/>
            </p:cNvSpPr>
            <p:nvPr/>
          </p:nvSpPr>
          <p:spPr bwMode="auto">
            <a:xfrm flipH="1">
              <a:off x="1499" y="2688"/>
              <a:ext cx="128" cy="8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4" name="Rectangle 15"/>
          <p:cNvSpPr>
            <a:spLocks noChangeArrowheads="1"/>
          </p:cNvSpPr>
          <p:nvPr/>
        </p:nvSpPr>
        <p:spPr bwMode="black">
          <a:xfrm>
            <a:off x="361626" y="6026150"/>
            <a:ext cx="19526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b="1" dirty="0">
                <a:solidFill>
                  <a:srgbClr val="FFFF00"/>
                </a:solidFill>
                <a:latin typeface="Book Antiqua" panose="02040602050305030304" pitchFamily="18" charset="0"/>
              </a:rPr>
              <a:t>intervallo di</a:t>
            </a:r>
          </a:p>
          <a:p>
            <a:pPr algn="ctr"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b="1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</a:t>
            </a:r>
          </a:p>
          <a:p>
            <a:pPr algn="ctr"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b="1" dirty="0">
                <a:solidFill>
                  <a:srgbClr val="FFFF00"/>
                </a:solidFill>
                <a:latin typeface="Book Antiqua" panose="02040602050305030304" pitchFamily="18" charset="0"/>
              </a:rPr>
              <a:t>standard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1698625" y="2109253"/>
            <a:ext cx="1866773" cy="1040647"/>
            <a:chOff x="1698625" y="2109253"/>
            <a:chExt cx="1866773" cy="1040647"/>
          </a:xfrm>
        </p:grpSpPr>
        <p:cxnSp>
          <p:nvCxnSpPr>
            <p:cNvPr id="4" name="Connettore 2 3"/>
            <p:cNvCxnSpPr/>
            <p:nvPr/>
          </p:nvCxnSpPr>
          <p:spPr bwMode="auto">
            <a:xfrm>
              <a:off x="1698625" y="3147883"/>
              <a:ext cx="88423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triangle" w="lg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Connettore 2 38"/>
            <p:cNvCxnSpPr/>
            <p:nvPr/>
          </p:nvCxnSpPr>
          <p:spPr bwMode="auto">
            <a:xfrm flipV="1">
              <a:off x="2146895" y="2391655"/>
              <a:ext cx="876300" cy="75824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FF00"/>
              </a:solidFill>
              <a:prstDash val="dash"/>
              <a:round/>
              <a:headEnd type="oval" w="med" len="med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Rectangle 10"/>
            <p:cNvSpPr>
              <a:spLocks noChangeArrowheads="1"/>
            </p:cNvSpPr>
            <p:nvPr/>
          </p:nvSpPr>
          <p:spPr bwMode="black">
            <a:xfrm>
              <a:off x="2836069" y="2109253"/>
              <a:ext cx="729329" cy="34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000" b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68%</a:t>
              </a:r>
            </a:p>
          </p:txBody>
        </p:sp>
      </p:grpSp>
      <p:grpSp>
        <p:nvGrpSpPr>
          <p:cNvPr id="14" name="Gruppo 13"/>
          <p:cNvGrpSpPr/>
          <p:nvPr/>
        </p:nvGrpSpPr>
        <p:grpSpPr>
          <a:xfrm>
            <a:off x="1278703" y="2871585"/>
            <a:ext cx="2802922" cy="608410"/>
            <a:chOff x="1278703" y="2871585"/>
            <a:chExt cx="2802922" cy="608410"/>
          </a:xfrm>
        </p:grpSpPr>
        <p:cxnSp>
          <p:nvCxnSpPr>
            <p:cNvPr id="27" name="Connettore 2 26"/>
            <p:cNvCxnSpPr/>
            <p:nvPr/>
          </p:nvCxnSpPr>
          <p:spPr bwMode="auto">
            <a:xfrm>
              <a:off x="1278703" y="3472036"/>
              <a:ext cx="1722182" cy="338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 w="lg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Connettore 2 37"/>
            <p:cNvCxnSpPr/>
            <p:nvPr/>
          </p:nvCxnSpPr>
          <p:spPr bwMode="auto">
            <a:xfrm flipV="1">
              <a:off x="2146895" y="3183519"/>
              <a:ext cx="1423564" cy="2964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dash"/>
              <a:round/>
              <a:headEnd type="oval" w="med" len="med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Rectangle 10"/>
            <p:cNvSpPr>
              <a:spLocks noChangeArrowheads="1"/>
            </p:cNvSpPr>
            <p:nvPr/>
          </p:nvSpPr>
          <p:spPr bwMode="black">
            <a:xfrm>
              <a:off x="3352296" y="2871585"/>
              <a:ext cx="729329" cy="34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0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Book Antiqua" panose="02040602050305030304" pitchFamily="18" charset="0"/>
                </a:rPr>
                <a:t>95%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857545" y="3233518"/>
            <a:ext cx="3236011" cy="582833"/>
            <a:chOff x="857545" y="3233518"/>
            <a:chExt cx="3236011" cy="582833"/>
          </a:xfrm>
        </p:grpSpPr>
        <p:cxnSp>
          <p:nvCxnSpPr>
            <p:cNvPr id="29" name="Connettore 2 28"/>
            <p:cNvCxnSpPr/>
            <p:nvPr/>
          </p:nvCxnSpPr>
          <p:spPr bwMode="auto">
            <a:xfrm flipV="1">
              <a:off x="857545" y="3798781"/>
              <a:ext cx="2585869" cy="1757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triangle" w="lg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Connettore 2 10"/>
            <p:cNvCxnSpPr/>
            <p:nvPr/>
          </p:nvCxnSpPr>
          <p:spPr bwMode="auto">
            <a:xfrm flipV="1">
              <a:off x="2138227" y="3513471"/>
              <a:ext cx="1423564" cy="29647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dash"/>
              <a:round/>
              <a:headEnd type="oval" w="med" len="med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Rectangle 10"/>
            <p:cNvSpPr>
              <a:spLocks noChangeArrowheads="1"/>
            </p:cNvSpPr>
            <p:nvPr/>
          </p:nvSpPr>
          <p:spPr bwMode="black">
            <a:xfrm>
              <a:off x="3196281" y="3233518"/>
              <a:ext cx="897275" cy="34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000" b="1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99.7%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1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47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dirty="0">
                <a:solidFill>
                  <a:schemeClr val="tx1"/>
                </a:solidFill>
                <a:latin typeface="Book Antiqua" panose="02040602050305030304" pitchFamily="18" charset="0"/>
              </a:rPr>
              <a:t>Esempio su PDF gaussiana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963613"/>
            <a:ext cx="6264275" cy="4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1541" name="Rectangle 5"/>
          <p:cNvSpPr>
            <a:spLocks noChangeArrowheads="1"/>
          </p:cNvSpPr>
          <p:nvPr/>
        </p:nvSpPr>
        <p:spPr bwMode="black">
          <a:xfrm>
            <a:off x="328613" y="6057900"/>
            <a:ext cx="8567737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misura di corrente (di valore nominale 1 A e incertezza 0.1 A)</a:t>
            </a:r>
            <a:endParaRPr lang="it-IT" altLang="it-IT" sz="2400" dirty="0"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5745870" y="2688624"/>
            <a:ext cx="803211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1400" b="1" dirty="0">
                <a:solidFill>
                  <a:srgbClr val="FF0000"/>
                </a:solidFill>
                <a:latin typeface="Book Antiqua" panose="02040602050305030304" pitchFamily="18" charset="0"/>
              </a:rPr>
              <a:t>‘’        ‘’</a:t>
            </a:r>
            <a:endParaRPr lang="it-IT" altLang="it-IT" sz="1400" b="1" dirty="0">
              <a:solidFill>
                <a:srgbClr val="FF0000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6155713" y="3002155"/>
            <a:ext cx="803211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1400" b="1" dirty="0">
                <a:solidFill>
                  <a:srgbClr val="FF0000"/>
                </a:solidFill>
                <a:latin typeface="Book Antiqua" panose="02040602050305030304" pitchFamily="18" charset="0"/>
              </a:rPr>
              <a:t>‘’       ‘’</a:t>
            </a:r>
            <a:endParaRPr lang="it-IT" altLang="it-IT" sz="1400" b="1" dirty="0">
              <a:solidFill>
                <a:srgbClr val="FF0000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404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standard</a:t>
            </a:r>
            <a:endParaRPr lang="el-GR" altLang="it-IT" sz="4000" b="1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285750" y="1873250"/>
            <a:ext cx="8382000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36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 standard</a:t>
            </a:r>
            <a:r>
              <a:rPr lang="it-IT" altLang="it-IT" sz="3600" b="1" dirty="0">
                <a:latin typeface="Book Antiqua" panose="02040602050305030304" pitchFamily="18" charset="0"/>
              </a:rPr>
              <a:t> o scarto tipo, con simbolo “</a:t>
            </a:r>
            <a:r>
              <a:rPr lang="it-IT" altLang="it-IT" sz="3600" b="1" i="1" dirty="0">
                <a:latin typeface="Book Antiqua" panose="02040602050305030304" pitchFamily="18" charset="0"/>
              </a:rPr>
              <a:t>u</a:t>
            </a:r>
            <a:r>
              <a:rPr lang="it-IT" altLang="it-IT" sz="3600" b="1" dirty="0">
                <a:latin typeface="Book Antiqua" panose="02040602050305030304" pitchFamily="18" charset="0"/>
              </a:rPr>
              <a:t>” dall’inglese </a:t>
            </a:r>
            <a:r>
              <a:rPr lang="it-IT" altLang="it-IT" sz="3600" b="1" i="1" dirty="0" err="1">
                <a:latin typeface="Book Antiqua" panose="02040602050305030304" pitchFamily="18" charset="0"/>
              </a:rPr>
              <a:t>uncertainty</a:t>
            </a:r>
            <a:r>
              <a:rPr lang="it-IT" altLang="it-IT" sz="3600" b="1" dirty="0">
                <a:latin typeface="Book Antiqua" panose="02040602050305030304" pitchFamily="18" charset="0"/>
              </a:rPr>
              <a:t>, una </a:t>
            </a:r>
            <a:r>
              <a:rPr lang="it-IT" altLang="it-IT" sz="3600" b="1" u="sng" dirty="0">
                <a:latin typeface="Book Antiqua" panose="02040602050305030304" pitchFamily="18" charset="0"/>
              </a:rPr>
              <a:t>stima della </a:t>
            </a:r>
            <a:r>
              <a:rPr lang="it-IT" altLang="it-IT" sz="36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deviazione</a:t>
            </a:r>
            <a:r>
              <a:rPr lang="it-IT" altLang="it-IT" sz="3600" b="1" u="sng" dirty="0">
                <a:latin typeface="Book Antiqua" panose="02040602050305030304" pitchFamily="18" charset="0"/>
              </a:rPr>
              <a:t> standard</a:t>
            </a:r>
            <a:r>
              <a:rPr lang="it-IT" altLang="it-IT" sz="3600" b="1" dirty="0">
                <a:latin typeface="Book Antiqua" panose="02040602050305030304" pitchFamily="18" charset="0"/>
              </a:rPr>
              <a:t> </a:t>
            </a:r>
            <a:r>
              <a:rPr lang="it-IT" altLang="it-IT" sz="3600" b="1" i="1" dirty="0"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600" b="1" dirty="0">
                <a:latin typeface="Book Antiqua" panose="02040602050305030304" pitchFamily="18" charset="0"/>
                <a:sym typeface="Symbol" panose="05050102010706020507" pitchFamily="18" charset="2"/>
              </a:rPr>
              <a:t>, radice quadrata della varianza </a:t>
            </a:r>
            <a:r>
              <a:rPr lang="it-IT" altLang="it-IT" sz="3600" b="1" i="1" dirty="0">
                <a:latin typeface="Book Antiqua" panose="02040602050305030304" pitchFamily="18" charset="0"/>
                <a:sym typeface="Symbol" panose="05050102010706020507" pitchFamily="18" charset="2"/>
              </a:rPr>
              <a:t> </a:t>
            </a:r>
            <a:r>
              <a:rPr lang="it-IT" altLang="it-IT" sz="3600" b="1" baseline="30000" dirty="0">
                <a:latin typeface="Book Antiqua" panose="02040602050305030304" pitchFamily="18" charset="0"/>
              </a:rPr>
              <a:t>2</a:t>
            </a:r>
            <a:r>
              <a:rPr lang="it-IT" altLang="it-IT" sz="3600" b="1" dirty="0">
                <a:latin typeface="Book Antiqua" panose="02040602050305030304" pitchFamily="18" charset="0"/>
              </a:rPr>
              <a:t>, </a:t>
            </a:r>
            <a:r>
              <a:rPr lang="it-IT" altLang="it-IT" sz="36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prevista per il valore di misura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279400" y="1166813"/>
            <a:ext cx="82946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Per qualsiasi misura si definisce:</a:t>
            </a:r>
          </a:p>
        </p:txBody>
      </p:sp>
      <p:sp>
        <p:nvSpPr>
          <p:cNvPr id="323589" name="Rectangle 5"/>
          <p:cNvSpPr>
            <a:spLocks noChangeArrowheads="1"/>
          </p:cNvSpPr>
          <p:nvPr/>
        </p:nvSpPr>
        <p:spPr bwMode="auto">
          <a:xfrm>
            <a:off x="263525" y="4775200"/>
            <a:ext cx="8713788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A seconda del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metodo impiegato per la stima</a:t>
            </a:r>
            <a:r>
              <a:rPr lang="it-IT" altLang="it-IT" dirty="0">
                <a:latin typeface="Book Antiqua" panose="02040602050305030304" pitchFamily="18" charset="0"/>
              </a:rPr>
              <a:t> di </a:t>
            </a:r>
            <a:r>
              <a:rPr lang="it-IT" altLang="it-IT" i="1" dirty="0">
                <a:latin typeface="Book Antiqua" panose="02040602050305030304" pitchFamily="18" charset="0"/>
              </a:rPr>
              <a:t>u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) classificheremo questa incertezza come di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categoria A o B</a:t>
            </a:r>
            <a:endParaRPr lang="it-IT" altLang="it-IT" dirty="0">
              <a:latin typeface="Book Antiqua" panose="02040602050305030304" pitchFamily="18" charset="0"/>
            </a:endParaRPr>
          </a:p>
        </p:txBody>
      </p:sp>
      <p:cxnSp>
        <p:nvCxnSpPr>
          <p:cNvPr id="5" name="Connettore 1 4"/>
          <p:cNvCxnSpPr/>
          <p:nvPr/>
        </p:nvCxnSpPr>
        <p:spPr bwMode="auto">
          <a:xfrm>
            <a:off x="379413" y="4414838"/>
            <a:ext cx="6408737" cy="0"/>
          </a:xfrm>
          <a:prstGeom prst="line">
            <a:avLst/>
          </a:prstGeom>
          <a:ln w="38100">
            <a:solidFill>
              <a:srgbClr val="FFFF00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8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/>
      <p:bldP spid="3235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49263" y="-50800"/>
            <a:ext cx="8229600" cy="109537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Media campionaria</a:t>
            </a:r>
          </a:p>
        </p:txBody>
      </p:sp>
      <p:sp>
        <p:nvSpPr>
          <p:cNvPr id="325635" name="Rectangle 3"/>
          <p:cNvSpPr>
            <a:spLocks noChangeArrowheads="1"/>
          </p:cNvSpPr>
          <p:nvPr/>
        </p:nvSpPr>
        <p:spPr bwMode="black">
          <a:xfrm>
            <a:off x="265113" y="1057275"/>
            <a:ext cx="8653462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Variabile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[misurando]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nota attraverso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determinazioni 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[misure]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con valori </a:t>
            </a:r>
            <a:r>
              <a:rPr lang="it-IT" altLang="it-IT" i="1" dirty="0" err="1">
                <a:solidFill>
                  <a:srgbClr val="FFFF00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i="1" baseline="-250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k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2800" i="1" dirty="0">
                <a:solidFill>
                  <a:srgbClr val="FFFF00"/>
                </a:solidFill>
                <a:latin typeface="Book Antiqua" panose="02040602050305030304" pitchFamily="18" charset="0"/>
              </a:rPr>
              <a:t>k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=1,2,…,</a:t>
            </a:r>
            <a:r>
              <a:rPr lang="it-IT" altLang="it-IT" sz="2800" i="1" dirty="0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)</a:t>
            </a:r>
            <a:b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ottenute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in condizioni di ripetibilità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black">
          <a:xfrm>
            <a:off x="162118" y="4419898"/>
            <a:ext cx="8653462" cy="92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STIMA del valor medio della (intera) popolazione, </a:t>
            </a:r>
            <a:r>
              <a:rPr lang="it-IT" altLang="it-IT" i="1" dirty="0">
                <a:latin typeface="Book Antiqua" panose="02040602050305030304" pitchFamily="18" charset="0"/>
                <a:sym typeface="Symbol" panose="05050102010706020507" pitchFamily="18" charset="2"/>
              </a:rPr>
              <a:t>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), attraverso lo stimatore </a:t>
            </a:r>
            <a:endParaRPr lang="it-IT" altLang="it-IT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25638" name="Object 6"/>
          <p:cNvGraphicFramePr>
            <a:graphicFrameLocks noChangeAspect="1"/>
          </p:cNvGraphicFramePr>
          <p:nvPr>
            <p:extLst/>
          </p:nvPr>
        </p:nvGraphicFramePr>
        <p:xfrm>
          <a:off x="2931210" y="3030726"/>
          <a:ext cx="269875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4" imgW="1104840" imgH="431640" progId="Equation.DSMT4">
                  <p:embed/>
                </p:oleObj>
              </mc:Choice>
              <mc:Fallback>
                <p:oleObj name="Equation" r:id="rId4" imgW="1104840" imgH="431640" progId="Equation.DSMT4">
                  <p:embed/>
                  <p:pic>
                    <p:nvPicPr>
                      <p:cNvPr id="3256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31210" y="3030726"/>
                        <a:ext cx="269875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9" name="Object 7"/>
          <p:cNvGraphicFramePr>
            <a:graphicFrameLocks noChangeAspect="1"/>
          </p:cNvGraphicFramePr>
          <p:nvPr>
            <p:extLst/>
          </p:nvPr>
        </p:nvGraphicFramePr>
        <p:xfrm>
          <a:off x="292100" y="5359291"/>
          <a:ext cx="54022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Equation" r:id="rId6" imgW="1895345" imgH="304782" progId="Equation.3">
                  <p:embed/>
                </p:oleObj>
              </mc:Choice>
              <mc:Fallback>
                <p:oleObj name="Equation" r:id="rId6" imgW="1895345" imgH="304782" progId="Equation.3">
                  <p:embed/>
                  <p:pic>
                    <p:nvPicPr>
                      <p:cNvPr id="3256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2100" y="5359291"/>
                        <a:ext cx="54022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41" name="Rectangle 9"/>
          <p:cNvSpPr>
            <a:spLocks noChangeArrowheads="1"/>
          </p:cNvSpPr>
          <p:nvPr/>
        </p:nvSpPr>
        <p:spPr bwMode="black">
          <a:xfrm>
            <a:off x="6357938" y="5629003"/>
            <a:ext cx="2798762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uguale nel senso</a:t>
            </a:r>
          </a:p>
          <a:p>
            <a:pPr algn="ctr" eaLnBrk="1" hangingPunct="1">
              <a:lnSpc>
                <a:spcPct val="75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 della Stima</a:t>
            </a:r>
          </a:p>
        </p:txBody>
      </p:sp>
      <p:sp>
        <p:nvSpPr>
          <p:cNvPr id="325642" name="Oval 10"/>
          <p:cNvSpPr>
            <a:spLocks noChangeArrowheads="1"/>
          </p:cNvSpPr>
          <p:nvPr/>
        </p:nvSpPr>
        <p:spPr bwMode="black">
          <a:xfrm>
            <a:off x="5915489" y="5357540"/>
            <a:ext cx="3100825" cy="12065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25643" name="Rectangle 11"/>
          <p:cNvSpPr>
            <a:spLocks noChangeArrowheads="1"/>
          </p:cNvSpPr>
          <p:nvPr/>
        </p:nvSpPr>
        <p:spPr bwMode="black">
          <a:xfrm>
            <a:off x="4042925" y="3267717"/>
            <a:ext cx="655637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solidFill>
                  <a:srgbClr val="FFFF00"/>
                </a:solidFill>
                <a:latin typeface="Symbol" panose="05050102010706020507" pitchFamily="18" charset="2"/>
              </a:rPr>
              <a:t>D</a:t>
            </a:r>
            <a:endParaRPr lang="it-IT" altLang="it-IT" sz="24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black">
          <a:xfrm>
            <a:off x="162118" y="2643926"/>
            <a:ext cx="8390676" cy="56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4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MEDIA CAMPIONARIA</a:t>
            </a:r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/>
          </p:nvPr>
        </p:nvGraphicFramePr>
        <p:xfrm>
          <a:off x="7700744" y="4756946"/>
          <a:ext cx="362278" cy="532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700744" y="4756946"/>
                        <a:ext cx="362278" cy="532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black">
          <a:xfrm>
            <a:off x="6912812" y="1936959"/>
            <a:ext cx="2231188" cy="88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esempio misura </a:t>
            </a:r>
            <a:r>
              <a:rPr lang="it-IT" altLang="it-IT" sz="2000" i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sz="2000" baseline="-25000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batt</a:t>
            </a:r>
            <a:r>
              <a:rPr lang="it-IT" altLang="it-IT" sz="2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 (9 V e 1.5 V) con voltmetro</a:t>
            </a:r>
            <a:endParaRPr lang="it-IT" altLang="it-IT" sz="2000" b="1" dirty="0">
              <a:solidFill>
                <a:schemeClr val="tx1">
                  <a:lumMod val="65000"/>
                </a:schemeClr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/>
          </p:nvPr>
        </p:nvGraphicFramePr>
        <p:xfrm>
          <a:off x="6233733" y="5629003"/>
          <a:ext cx="248409" cy="732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Equation" r:id="rId10" imgW="126720" imgH="266400" progId="Equation.DSMT4">
                  <p:embed/>
                </p:oleObj>
              </mc:Choice>
              <mc:Fallback>
                <p:oleObj name="Equation" r:id="rId10" imgW="126720" imgH="266400" progId="Equation.DSMT4">
                  <p:embed/>
                  <p:pic>
                    <p:nvPicPr>
                      <p:cNvPr id="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33733" y="5629003"/>
                        <a:ext cx="248409" cy="732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89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6" grpId="0"/>
      <p:bldP spid="325641" grpId="0"/>
      <p:bldP spid="325642" grpId="0" animBg="1"/>
      <p:bldP spid="325643" grpId="0"/>
      <p:bldP spid="15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290513" y="-50800"/>
            <a:ext cx="8405812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Dimostrazione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black">
          <a:xfrm>
            <a:off x="290513" y="958850"/>
            <a:ext cx="11350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Dim.</a:t>
            </a:r>
            <a:endParaRPr lang="it-IT" altLang="it-IT" b="1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13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725738" y="803275"/>
          <a:ext cx="2916237" cy="572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Equation" r:id="rId4" imgW="1238031" imgH="2543042" progId="Equation.3">
                  <p:embed/>
                </p:oleObj>
              </mc:Choice>
              <mc:Fallback>
                <p:oleObj name="Equation" r:id="rId4" imgW="1238031" imgH="2543042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25738" y="803275"/>
                        <a:ext cx="2916237" cy="572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2684463" y="971550"/>
            <a:ext cx="2339975" cy="5438775"/>
            <a:chOff x="1691" y="612"/>
            <a:chExt cx="1474" cy="3426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black">
            <a:xfrm>
              <a:off x="1691" y="612"/>
              <a:ext cx="533" cy="364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black">
            <a:xfrm>
              <a:off x="2712" y="3674"/>
              <a:ext cx="453" cy="364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</p:spTree>
    <p:extLst>
      <p:ext uri="{BB962C8B-B14F-4D97-AF65-F5344CB8AC3E}">
        <p14:creationId xmlns:p14="http://schemas.microsoft.com/office/powerpoint/2010/main" val="5514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Dispersione della media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255588" y="1047750"/>
            <a:ext cx="8494712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Per misure ripetute di una grandezza </a:t>
            </a:r>
            <a:r>
              <a:rPr lang="it-IT" altLang="it-IT" i="1">
                <a:latin typeface="Book Antiqua" panose="02040602050305030304" pitchFamily="18" charset="0"/>
              </a:rPr>
              <a:t>X</a:t>
            </a:r>
            <a:r>
              <a:rPr lang="it-IT" altLang="it-IT">
                <a:latin typeface="Book Antiqua" panose="02040602050305030304" pitchFamily="18" charset="0"/>
              </a:rPr>
              <a:t> la miglior stima del </a:t>
            </a: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valore di misura </a:t>
            </a:r>
            <a:r>
              <a:rPr lang="it-IT" altLang="it-IT" i="1">
                <a:solidFill>
                  <a:srgbClr val="FFFF00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 coincide con il valor medio delle misure ripetute</a:t>
            </a:r>
            <a:r>
              <a:rPr lang="it-IT" altLang="it-IT">
                <a:latin typeface="Book Antiqua" panose="02040602050305030304" pitchFamily="18" charset="0"/>
              </a:rPr>
              <a:t>: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1150938" y="2579688"/>
            <a:ext cx="6732587" cy="812800"/>
            <a:chOff x="737" y="1862"/>
            <a:chExt cx="4241" cy="51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737" y="1862"/>
            <a:ext cx="1454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9" name="Equation" r:id="rId4" imgW="523745" imgH="104784" progId="Equation.3">
                    <p:embed/>
                  </p:oleObj>
                </mc:Choice>
                <mc:Fallback>
                  <p:oleObj name="Equation" r:id="rId4" imgW="523745" imgH="104784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737" y="1862"/>
                          <a:ext cx="1454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2319" y="1979"/>
              <a:ext cx="265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>
                  <a:solidFill>
                    <a:srgbClr val="FFFF00"/>
                  </a:solidFill>
                  <a:latin typeface="Book Antiqua" panose="02040602050305030304" pitchFamily="18" charset="0"/>
                </a:rPr>
                <a:t>VALORE DI MISURA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black">
          <a:xfrm>
            <a:off x="279400" y="3594100"/>
            <a:ext cx="8470900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solidFill>
                  <a:srgbClr val="FFFFFF"/>
                </a:solidFill>
                <a:latin typeface="Book Antiqua" panose="02040602050305030304" pitchFamily="18" charset="0"/>
              </a:rPr>
              <a:t>Per determinare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la dispersione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sul valore di misura</a:t>
            </a:r>
            <a:r>
              <a:rPr lang="it-IT" altLang="it-IT" dirty="0">
                <a:latin typeface="Book Antiqua" panose="02040602050305030304" pitchFamily="18" charset="0"/>
              </a:rPr>
              <a:t> (incertezza) dovremo valutare la dispersione, almeno potenziale, della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variabile casuale</a:t>
            </a:r>
            <a:r>
              <a:rPr lang="it-IT" altLang="it-IT" dirty="0">
                <a:latin typeface="Book Antiqua" panose="02040602050305030304" pitchFamily="18" charset="0"/>
              </a:rPr>
              <a:t>    (“valore di misura”). Dunque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cercheremo </a:t>
            </a:r>
            <a:r>
              <a:rPr lang="it-IT" altLang="it-IT" i="1" u="sng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400" u="sng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(  </a:t>
            </a:r>
            <a:r>
              <a:rPr lang="it-IT" altLang="it-IT" sz="1600" u="sng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)</a:t>
            </a:r>
            <a:r>
              <a:rPr lang="it-IT" altLang="it-IT" dirty="0">
                <a:latin typeface="Book Antiqua" panose="02040602050305030304" pitchFamily="18" charset="0"/>
              </a:rPr>
              <a:t> che, come vedremo, è funzione di </a:t>
            </a:r>
            <a:r>
              <a:rPr lang="it-IT" altLang="it-IT" i="1" dirty="0"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400" i="1" dirty="0"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) ma anche del numero </a:t>
            </a:r>
            <a:r>
              <a:rPr lang="it-IT" altLang="it-IT" i="1" dirty="0">
                <a:latin typeface="Book Antiqua" panose="02040602050305030304" pitchFamily="18" charset="0"/>
              </a:rPr>
              <a:t>n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di misure ripetute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722688" y="4803775"/>
          <a:ext cx="4238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Equation" r:id="rId6" imgW="19150" imgH="38277" progId="Equation.3">
                  <p:embed/>
                </p:oleObj>
              </mc:Choice>
              <mc:Fallback>
                <p:oleObj name="Equation" r:id="rId6" imgW="19150" imgH="38277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22688" y="4803775"/>
                        <a:ext cx="4238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84688" y="5262563"/>
          <a:ext cx="4238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Equation" r:id="rId8" imgW="19150" imgH="38277" progId="Equation.3">
                  <p:embed/>
                </p:oleObj>
              </mc:Choice>
              <mc:Fallback>
                <p:oleObj name="Equation" r:id="rId8" imgW="19150" imgH="38277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84688" y="5262563"/>
                        <a:ext cx="4238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Varianza campionaria</a:t>
            </a:r>
          </a:p>
        </p:txBody>
      </p:sp>
      <p:sp>
        <p:nvSpPr>
          <p:cNvPr id="331781" name="Rectangle 5"/>
          <p:cNvSpPr>
            <a:spLocks noChangeArrowheads="1"/>
          </p:cNvSpPr>
          <p:nvPr/>
        </p:nvSpPr>
        <p:spPr bwMode="black">
          <a:xfrm>
            <a:off x="277813" y="1109663"/>
            <a:ext cx="8653462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     STIMA della varianza della (intera) popolazione, </a:t>
            </a:r>
            <a:r>
              <a:rPr lang="it-IT" altLang="it-IT" i="1" dirty="0"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200" i="1" dirty="0"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baseline="30000" dirty="0"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it-IT" altLang="it-IT" sz="1200" i="1" dirty="0"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), attraverso lo stimatore</a:t>
            </a:r>
          </a:p>
          <a:p>
            <a:pPr algn="ctr" eaLnBrk="1" hangingPunct="1">
              <a:lnSpc>
                <a:spcPct val="80000"/>
              </a:lnSpc>
              <a:spcBef>
                <a:spcPct val="4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VARIANZA CAMPIONARIA</a:t>
            </a:r>
          </a:p>
        </p:txBody>
      </p:sp>
      <p:graphicFrame>
        <p:nvGraphicFramePr>
          <p:cNvPr id="39942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089775" y="2544763"/>
          <a:ext cx="127000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399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89775" y="2544763"/>
                        <a:ext cx="127000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>
            <p:extLst/>
          </p:nvPr>
        </p:nvGraphicFramePr>
        <p:xfrm>
          <a:off x="1744867" y="2506663"/>
          <a:ext cx="5903912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9" name="Equation" r:id="rId6" imgW="2298600" imgH="431640" progId="Equation.DSMT4">
                  <p:embed/>
                </p:oleObj>
              </mc:Choice>
              <mc:Fallback>
                <p:oleObj name="Equation" r:id="rId6" imgW="2298600" imgH="431640" progId="Equation.DSMT4">
                  <p:embed/>
                  <p:pic>
                    <p:nvPicPr>
                      <p:cNvPr id="399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44867" y="2506663"/>
                        <a:ext cx="5903912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784" name="Object 8"/>
          <p:cNvGraphicFramePr>
            <a:graphicFrameLocks noChangeAspect="1"/>
          </p:cNvGraphicFramePr>
          <p:nvPr>
            <p:extLst/>
          </p:nvPr>
        </p:nvGraphicFramePr>
        <p:xfrm>
          <a:off x="695325" y="3945659"/>
          <a:ext cx="7500719" cy="1098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Equation" r:id="rId8" imgW="2781499" imgH="295213" progId="Equation.3">
                  <p:embed/>
                </p:oleObj>
              </mc:Choice>
              <mc:Fallback>
                <p:oleObj name="Equation" r:id="rId8" imgW="2781499" imgH="295213" progId="Equation.3">
                  <p:embed/>
                  <p:pic>
                    <p:nvPicPr>
                      <p:cNvPr id="3317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95325" y="3945659"/>
                        <a:ext cx="7500719" cy="1098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1785" name="Group 9"/>
          <p:cNvGrpSpPr>
            <a:grpSpLocks/>
          </p:cNvGrpSpPr>
          <p:nvPr/>
        </p:nvGrpSpPr>
        <p:grpSpPr bwMode="auto">
          <a:xfrm>
            <a:off x="1309688" y="5102225"/>
            <a:ext cx="6110287" cy="1249363"/>
            <a:chOff x="581" y="3303"/>
            <a:chExt cx="3849" cy="787"/>
          </a:xfrm>
        </p:grpSpPr>
        <p:sp>
          <p:nvSpPr>
            <p:cNvPr id="331786" name="Rectangle 10"/>
            <p:cNvSpPr>
              <a:spLocks noChangeArrowheads="1"/>
            </p:cNvSpPr>
            <p:nvPr/>
          </p:nvSpPr>
          <p:spPr bwMode="black">
            <a:xfrm>
              <a:off x="581" y="3515"/>
              <a:ext cx="955" cy="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>
                  <a:latin typeface="Book Antiqua" panose="02040602050305030304" pitchFamily="18" charset="0"/>
                </a:rPr>
                <a:t>inoltre:</a:t>
              </a:r>
            </a:p>
          </p:txBody>
        </p:sp>
        <p:graphicFrame>
          <p:nvGraphicFramePr>
            <p:cNvPr id="39949" name="Object 11"/>
            <p:cNvGraphicFramePr>
              <a:graphicFrameLocks noChangeAspect="1"/>
            </p:cNvGraphicFramePr>
            <p:nvPr/>
          </p:nvGraphicFramePr>
          <p:xfrm>
            <a:off x="1549" y="3303"/>
            <a:ext cx="2881" cy="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1" name="Equation" r:id="rId10" imgW="1638260" imgH="361720" progId="Equation.3">
                    <p:embed/>
                  </p:oleObj>
                </mc:Choice>
                <mc:Fallback>
                  <p:oleObj name="Equation" r:id="rId10" imgW="1638260" imgH="361720" progId="Equation.3">
                    <p:embed/>
                    <p:pic>
                      <p:nvPicPr>
                        <p:cNvPr id="3994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549" y="3303"/>
                          <a:ext cx="2881" cy="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1788" name="Rectangle 12"/>
          <p:cNvSpPr>
            <a:spLocks noChangeArrowheads="1"/>
          </p:cNvSpPr>
          <p:nvPr/>
        </p:nvSpPr>
        <p:spPr bwMode="black">
          <a:xfrm>
            <a:off x="4259947" y="2781118"/>
            <a:ext cx="655637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solidFill>
                  <a:srgbClr val="FFFF00"/>
                </a:solidFill>
                <a:latin typeface="Symbol" panose="05050102010706020507" pitchFamily="18" charset="2"/>
              </a:rPr>
              <a:t>D</a:t>
            </a:r>
            <a:endParaRPr lang="it-IT" altLang="it-IT" sz="28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sp>
        <p:nvSpPr>
          <p:cNvPr id="331789" name="Rectangle 13"/>
          <p:cNvSpPr>
            <a:spLocks noChangeArrowheads="1"/>
          </p:cNvSpPr>
          <p:nvPr/>
        </p:nvSpPr>
        <p:spPr bwMode="black">
          <a:xfrm>
            <a:off x="928688" y="5916613"/>
            <a:ext cx="3362325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latin typeface="Book Antiqua" panose="02040602050305030304" pitchFamily="18" charset="0"/>
              </a:rPr>
              <a:t>metodo alternativo di</a:t>
            </a:r>
            <a:br>
              <a:rPr lang="it-IT" altLang="it-IT" sz="2400">
                <a:latin typeface="Book Antiqua" panose="02040602050305030304" pitchFamily="18" charset="0"/>
              </a:rPr>
            </a:br>
            <a:r>
              <a:rPr lang="it-IT" altLang="it-IT" sz="2400">
                <a:latin typeface="Book Antiqua" panose="02040602050305030304" pitchFamily="18" charset="0"/>
              </a:rPr>
              <a:t>calcolo varianza camp.</a:t>
            </a:r>
            <a:endParaRPr lang="it-IT" altLang="it-IT" sz="2400" b="1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2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3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889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Dimostrazione</a:t>
            </a: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black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1990" name="Rectangle 4"/>
          <p:cNvSpPr>
            <a:spLocks noChangeArrowheads="1"/>
          </p:cNvSpPr>
          <p:nvPr/>
        </p:nvSpPr>
        <p:spPr bwMode="black"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black">
          <a:xfrm>
            <a:off x="0" y="277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1992" name="Rectangle 6"/>
          <p:cNvSpPr>
            <a:spLocks noChangeArrowheads="1"/>
          </p:cNvSpPr>
          <p:nvPr/>
        </p:nvSpPr>
        <p:spPr bwMode="black">
          <a:xfrm>
            <a:off x="0" y="3395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37927" name="Rectangle 7"/>
          <p:cNvSpPr>
            <a:spLocks noChangeArrowheads="1"/>
          </p:cNvSpPr>
          <p:nvPr/>
        </p:nvSpPr>
        <p:spPr bwMode="black">
          <a:xfrm>
            <a:off x="252413" y="958850"/>
            <a:ext cx="11350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DIM:</a:t>
            </a:r>
            <a:endParaRPr lang="it-IT" altLang="it-IT" b="1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41994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1477963" y="803275"/>
          <a:ext cx="5411787" cy="572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Equation" r:id="rId4" imgW="2972039" imgH="3152607" progId="Equation.3">
                  <p:embed/>
                </p:oleObj>
              </mc:Choice>
              <mc:Fallback>
                <p:oleObj name="Equation" r:id="rId4" imgW="2972039" imgH="3152607" progId="Equation.3">
                  <p:embed/>
                  <p:pic>
                    <p:nvPicPr>
                      <p:cNvPr id="4199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477963" y="803275"/>
                        <a:ext cx="5411787" cy="572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45" name="Group 25"/>
          <p:cNvGrpSpPr>
            <a:grpSpLocks/>
          </p:cNvGrpSpPr>
          <p:nvPr/>
        </p:nvGrpSpPr>
        <p:grpSpPr bwMode="auto">
          <a:xfrm>
            <a:off x="4799013" y="2614613"/>
            <a:ext cx="4167187" cy="1922462"/>
            <a:chOff x="3023" y="1647"/>
            <a:chExt cx="2625" cy="1211"/>
          </a:xfrm>
        </p:grpSpPr>
        <p:sp>
          <p:nvSpPr>
            <p:cNvPr id="337930" name="Rectangle 10"/>
            <p:cNvSpPr>
              <a:spLocks noChangeArrowheads="1"/>
            </p:cNvSpPr>
            <p:nvPr/>
          </p:nvSpPr>
          <p:spPr bwMode="black">
            <a:xfrm>
              <a:off x="4014" y="1647"/>
              <a:ext cx="1634" cy="8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10000"/>
                </a:spcBef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i="1">
                  <a:latin typeface="Book Antiqua" panose="02040602050305030304" pitchFamily="18" charset="0"/>
                </a:rPr>
                <a:t>E</a:t>
              </a:r>
              <a:r>
                <a:rPr lang="en-US" altLang="it-IT" sz="2400">
                  <a:latin typeface="Book Antiqua" panose="02040602050305030304" pitchFamily="18" charset="0"/>
                </a:rPr>
                <a:t>{</a:t>
              </a:r>
              <a:r>
                <a:rPr lang="en-US" altLang="it-IT" sz="2400" i="1">
                  <a:latin typeface="Book Antiqua" panose="02040602050305030304" pitchFamily="18" charset="0"/>
                </a:rPr>
                <a:t>x</a:t>
              </a:r>
              <a:r>
                <a:rPr lang="en-US" altLang="it-IT" sz="2400" i="1" baseline="-25000">
                  <a:latin typeface="Book Antiqua" panose="02040602050305030304" pitchFamily="18" charset="0"/>
                </a:rPr>
                <a:t>k</a:t>
              </a:r>
              <a:r>
                <a:rPr lang="en-US" altLang="it-IT" sz="2400" i="1">
                  <a:latin typeface="Book Antiqua" panose="02040602050305030304" pitchFamily="18" charset="0"/>
                </a:rPr>
                <a:t>x</a:t>
              </a:r>
              <a:r>
                <a:rPr lang="en-US" altLang="it-IT" sz="2400" i="1" baseline="-25000">
                  <a:latin typeface="Book Antiqua" panose="02040602050305030304" pitchFamily="18" charset="0"/>
                </a:rPr>
                <a:t>j</a:t>
              </a:r>
              <a:r>
                <a:rPr lang="en-US" altLang="it-IT" sz="2400">
                  <a:latin typeface="Book Antiqua" panose="02040602050305030304" pitchFamily="18" charset="0"/>
                </a:rPr>
                <a:t>}=</a:t>
              </a:r>
              <a:r>
                <a:rPr lang="it-IT" altLang="it-IT" sz="2400" i="1">
                  <a:latin typeface="Book Antiqua" panose="02040602050305030304" pitchFamily="18" charset="0"/>
                </a:rPr>
                <a:t>E</a:t>
              </a:r>
              <a:r>
                <a:rPr lang="en-US" altLang="it-IT" sz="2400">
                  <a:latin typeface="Book Antiqua" panose="02040602050305030304" pitchFamily="18" charset="0"/>
                </a:rPr>
                <a:t>{</a:t>
              </a:r>
              <a:r>
                <a:rPr lang="en-US" altLang="it-IT" sz="2400" i="1">
                  <a:latin typeface="Book Antiqua" panose="02040602050305030304" pitchFamily="18" charset="0"/>
                </a:rPr>
                <a:t>x</a:t>
              </a:r>
              <a:r>
                <a:rPr lang="en-US" altLang="it-IT" sz="2400" i="1" baseline="-25000">
                  <a:latin typeface="Book Antiqua" panose="02040602050305030304" pitchFamily="18" charset="0"/>
                </a:rPr>
                <a:t>k</a:t>
              </a:r>
              <a:r>
                <a:rPr lang="en-US" altLang="it-IT" sz="2400">
                  <a:latin typeface="Book Antiqua" panose="02040602050305030304" pitchFamily="18" charset="0"/>
                </a:rPr>
                <a:t>}</a:t>
              </a:r>
              <a:r>
                <a:rPr lang="it-IT" altLang="it-IT" sz="2400" i="1">
                  <a:latin typeface="Book Antiqua" panose="02040602050305030304" pitchFamily="18" charset="0"/>
                </a:rPr>
                <a:t>E</a:t>
              </a:r>
              <a:r>
                <a:rPr lang="en-US" altLang="it-IT" sz="2400">
                  <a:latin typeface="Book Antiqua" panose="02040602050305030304" pitchFamily="18" charset="0"/>
                </a:rPr>
                <a:t>{</a:t>
              </a:r>
              <a:r>
                <a:rPr lang="en-US" altLang="it-IT" sz="2400" i="1">
                  <a:latin typeface="Book Antiqua" panose="02040602050305030304" pitchFamily="18" charset="0"/>
                </a:rPr>
                <a:t>x</a:t>
              </a:r>
              <a:r>
                <a:rPr lang="en-US" altLang="it-IT" sz="2400" i="1" baseline="-25000">
                  <a:latin typeface="Book Antiqua" panose="02040602050305030304" pitchFamily="18" charset="0"/>
                </a:rPr>
                <a:t>j</a:t>
              </a:r>
              <a:r>
                <a:rPr lang="en-US" altLang="it-IT" sz="2400">
                  <a:latin typeface="Book Antiqua" panose="02040602050305030304" pitchFamily="18" charset="0"/>
                </a:rPr>
                <a:t>} </a:t>
              </a:r>
              <a:r>
                <a:rPr lang="it-IT" altLang="it-IT" sz="2400">
                  <a:latin typeface="Book Antiqua" panose="02040602050305030304" pitchFamily="18" charset="0"/>
                </a:rPr>
                <a:t>se </a:t>
              </a:r>
              <a:r>
                <a:rPr lang="it-IT" altLang="it-IT" sz="2400" i="1">
                  <a:latin typeface="Book Antiqua" panose="02040602050305030304" pitchFamily="18" charset="0"/>
                </a:rPr>
                <a:t>x</a:t>
              </a:r>
              <a:r>
                <a:rPr lang="it-IT" altLang="it-IT" sz="2400" i="1" baseline="-25000">
                  <a:latin typeface="Book Antiqua" panose="02040602050305030304" pitchFamily="18" charset="0"/>
                </a:rPr>
                <a:t>k</a:t>
              </a:r>
              <a:r>
                <a:rPr lang="it-IT" altLang="it-IT" sz="2400">
                  <a:latin typeface="Book Antiqua" panose="02040602050305030304" pitchFamily="18" charset="0"/>
                </a:rPr>
                <a:t> e </a:t>
              </a:r>
              <a:r>
                <a:rPr lang="it-IT" altLang="it-IT" sz="2400" i="1">
                  <a:latin typeface="Book Antiqua" panose="02040602050305030304" pitchFamily="18" charset="0"/>
                </a:rPr>
                <a:t>x</a:t>
              </a:r>
              <a:r>
                <a:rPr lang="it-IT" altLang="it-IT" sz="2400" i="1" baseline="-25000">
                  <a:latin typeface="Book Antiqua" panose="02040602050305030304" pitchFamily="18" charset="0"/>
                </a:rPr>
                <a:t>j</a:t>
              </a:r>
              <a:r>
                <a:rPr lang="it-IT" altLang="it-IT" sz="2400">
                  <a:latin typeface="Book Antiqua" panose="02040602050305030304" pitchFamily="18" charset="0"/>
                </a:rPr>
                <a:t> sono statisticamente indipendenti</a:t>
              </a:r>
            </a:p>
          </p:txBody>
        </p:sp>
        <p:sp>
          <p:nvSpPr>
            <p:cNvPr id="42006" name="Oval 11"/>
            <p:cNvSpPr>
              <a:spLocks noChangeArrowheads="1"/>
            </p:cNvSpPr>
            <p:nvPr/>
          </p:nvSpPr>
          <p:spPr bwMode="black">
            <a:xfrm>
              <a:off x="3023" y="2236"/>
              <a:ext cx="553" cy="62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42007" name="Line 12"/>
            <p:cNvSpPr>
              <a:spLocks noChangeShapeType="1"/>
            </p:cNvSpPr>
            <p:nvPr/>
          </p:nvSpPr>
          <p:spPr bwMode="black">
            <a:xfrm flipV="1">
              <a:off x="3434" y="1952"/>
              <a:ext cx="568" cy="3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37937" name="Group 17"/>
          <p:cNvGrpSpPr>
            <a:grpSpLocks/>
          </p:cNvGrpSpPr>
          <p:nvPr/>
        </p:nvGrpSpPr>
        <p:grpSpPr bwMode="auto">
          <a:xfrm>
            <a:off x="1479550" y="914400"/>
            <a:ext cx="3427413" cy="5646738"/>
            <a:chOff x="932" y="576"/>
            <a:chExt cx="2159" cy="3557"/>
          </a:xfrm>
        </p:grpSpPr>
        <p:sp>
          <p:nvSpPr>
            <p:cNvPr id="42003" name="Rectangle 18"/>
            <p:cNvSpPr>
              <a:spLocks noChangeArrowheads="1"/>
            </p:cNvSpPr>
            <p:nvPr/>
          </p:nvSpPr>
          <p:spPr bwMode="black">
            <a:xfrm>
              <a:off x="932" y="576"/>
              <a:ext cx="671" cy="364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42004" name="Rectangle 19"/>
            <p:cNvSpPr>
              <a:spLocks noChangeArrowheads="1"/>
            </p:cNvSpPr>
            <p:nvPr/>
          </p:nvSpPr>
          <p:spPr bwMode="black">
            <a:xfrm>
              <a:off x="2652" y="3863"/>
              <a:ext cx="439" cy="270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  <p:grpSp>
        <p:nvGrpSpPr>
          <p:cNvPr id="337944" name="Group 24"/>
          <p:cNvGrpSpPr>
            <a:grpSpLocks/>
          </p:cNvGrpSpPr>
          <p:nvPr/>
        </p:nvGrpSpPr>
        <p:grpSpPr bwMode="auto">
          <a:xfrm>
            <a:off x="3362325" y="4121150"/>
            <a:ext cx="5670550" cy="1592263"/>
            <a:chOff x="2118" y="2596"/>
            <a:chExt cx="3572" cy="1003"/>
          </a:xfrm>
        </p:grpSpPr>
        <p:graphicFrame>
          <p:nvGraphicFramePr>
            <p:cNvPr id="41998" name="Object 14"/>
            <p:cNvGraphicFramePr>
              <a:graphicFrameLocks noChangeAspect="1"/>
            </p:cNvGraphicFramePr>
            <p:nvPr/>
          </p:nvGraphicFramePr>
          <p:xfrm>
            <a:off x="4432" y="3277"/>
            <a:ext cx="1187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8" name="Equation" r:id="rId6" imgW="952699" imgH="171291" progId="Equation.3">
                    <p:embed/>
                  </p:oleObj>
                </mc:Choice>
                <mc:Fallback>
                  <p:oleObj name="Equation" r:id="rId6" imgW="952699" imgH="171291" progId="Equation.3">
                    <p:embed/>
                    <p:pic>
                      <p:nvPicPr>
                        <p:cNvPr id="4199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432" y="3277"/>
                          <a:ext cx="1187" cy="32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9" name="Oval 15"/>
            <p:cNvSpPr>
              <a:spLocks noChangeArrowheads="1"/>
            </p:cNvSpPr>
            <p:nvPr/>
          </p:nvSpPr>
          <p:spPr bwMode="black">
            <a:xfrm>
              <a:off x="2118" y="2836"/>
              <a:ext cx="500" cy="40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42000" name="Line 16"/>
            <p:cNvSpPr>
              <a:spLocks noChangeShapeType="1"/>
            </p:cNvSpPr>
            <p:nvPr/>
          </p:nvSpPr>
          <p:spPr bwMode="black">
            <a:xfrm>
              <a:off x="2394" y="3238"/>
              <a:ext cx="2034" cy="20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graphicFrame>
          <p:nvGraphicFramePr>
            <p:cNvPr id="42001" name="Object 21"/>
            <p:cNvGraphicFramePr>
              <a:graphicFrameLocks noChangeAspect="1"/>
            </p:cNvGraphicFramePr>
            <p:nvPr/>
          </p:nvGraphicFramePr>
          <p:xfrm>
            <a:off x="4419" y="2596"/>
            <a:ext cx="127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9" name="Equation" r:id="rId8" imgW="1028820" imgH="114353" progId="Equation.3">
                    <p:embed/>
                  </p:oleObj>
                </mc:Choice>
                <mc:Fallback>
                  <p:oleObj name="Equation" r:id="rId8" imgW="1028820" imgH="114353" progId="Equation.3">
                    <p:embed/>
                    <p:pic>
                      <p:nvPicPr>
                        <p:cNvPr id="4200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419" y="2596"/>
                          <a:ext cx="1271" cy="266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02" name="Line 23"/>
            <p:cNvSpPr>
              <a:spLocks noChangeShapeType="1"/>
            </p:cNvSpPr>
            <p:nvPr/>
          </p:nvSpPr>
          <p:spPr bwMode="black">
            <a:xfrm flipH="1">
              <a:off x="2407" y="2711"/>
              <a:ext cx="2009" cy="122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005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9388"/>
            <a:ext cx="9144000" cy="65087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Variabilità delle misure</a:t>
            </a:r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black">
          <a:xfrm>
            <a:off x="1379538" y="4973638"/>
            <a:ext cx="6251575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latin typeface="Book Antiqua" panose="02040602050305030304" pitchFamily="18" charset="0"/>
              </a:rPr>
              <a:t>tendenza centrale (    </a:t>
            </a:r>
            <a:r>
              <a:rPr lang="it-IT" altLang="it-IT" sz="1400">
                <a:latin typeface="Book Antiqua" panose="02040602050305030304" pitchFamily="18" charset="0"/>
              </a:rPr>
              <a:t> </a:t>
            </a:r>
            <a:r>
              <a:rPr lang="it-IT" altLang="it-IT" sz="2400">
                <a:latin typeface="Book Antiqua" panose="02040602050305030304" pitchFamily="18" charset="0"/>
              </a:rPr>
              <a:t>o </a:t>
            </a:r>
            <a:r>
              <a:rPr lang="it-IT" altLang="it-IT" sz="2400" i="1">
                <a:latin typeface="Book Antiqua" panose="02040602050305030304" pitchFamily="18" charset="0"/>
                <a:sym typeface="Symbol" panose="05050102010706020507" pitchFamily="18" charset="2"/>
              </a:rPr>
              <a:t> </a:t>
            </a:r>
            <a:r>
              <a:rPr lang="it-IT" altLang="it-IT" sz="2400">
                <a:latin typeface="Book Antiqua" panose="02040602050305030304" pitchFamily="18" charset="0"/>
              </a:rPr>
              <a:t>) e dispersione (</a:t>
            </a:r>
            <a:r>
              <a:rPr lang="it-IT" altLang="it-IT" sz="1400">
                <a:latin typeface="Book Antiqua" panose="02040602050305030304" pitchFamily="18" charset="0"/>
              </a:rPr>
              <a:t> </a:t>
            </a:r>
            <a:r>
              <a:rPr lang="it-IT" altLang="it-IT" sz="2400" i="1"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2400">
                <a:latin typeface="Book Antiqua" panose="02040602050305030304" pitchFamily="18" charset="0"/>
                <a:sym typeface="Symbol" panose="05050102010706020507" pitchFamily="18" charset="2"/>
              </a:rPr>
              <a:t> )</a:t>
            </a:r>
          </a:p>
        </p:txBody>
      </p:sp>
      <p:graphicFrame>
        <p:nvGraphicFramePr>
          <p:cNvPr id="30106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4064000" y="4970463"/>
          <a:ext cx="3444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Equation" r:id="rId4" imgW="19150" imgH="38277" progId="Equation.3">
                  <p:embed/>
                </p:oleObj>
              </mc:Choice>
              <mc:Fallback>
                <p:oleObj name="Equation" r:id="rId4" imgW="19150" imgH="38277" progId="Equation.3">
                  <p:embed/>
                  <p:pic>
                    <p:nvPicPr>
                      <p:cNvPr id="301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64000" y="4970463"/>
                        <a:ext cx="3444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106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170113"/>
            <a:ext cx="5591175" cy="27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1062" name="Rectangle 6"/>
          <p:cNvSpPr>
            <a:spLocks noChangeArrowheads="1"/>
          </p:cNvSpPr>
          <p:nvPr/>
        </p:nvSpPr>
        <p:spPr bwMode="black">
          <a:xfrm>
            <a:off x="779463" y="998538"/>
            <a:ext cx="7712075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>
                <a:solidFill>
                  <a:srgbClr val="FFFF00"/>
                </a:solidFill>
                <a:latin typeface="Book Antiqua" panose="02040602050305030304" pitchFamily="18" charset="0"/>
              </a:rPr>
              <a:t>Misure ripetute dello stesso parametro fisico non forniscono lo stesso valore</a:t>
            </a:r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black">
          <a:xfrm>
            <a:off x="157163" y="5680075"/>
            <a:ext cx="914400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3000" b="1">
                <a:solidFill>
                  <a:srgbClr val="FFFF00"/>
                </a:solidFill>
                <a:latin typeface="Book Antiqua" panose="02040602050305030304" pitchFamily="18" charset="0"/>
              </a:rPr>
              <a:t>L’incertezza di misura è la stima della </a:t>
            </a:r>
            <a:r>
              <a:rPr lang="it-IT" altLang="it-IT" sz="3000" b="1" u="sng">
                <a:solidFill>
                  <a:srgbClr val="FFFF00"/>
                </a:solidFill>
                <a:latin typeface="Book Antiqua" panose="02040602050305030304" pitchFamily="18" charset="0"/>
              </a:rPr>
              <a:t>dispersione</a:t>
            </a:r>
            <a:r>
              <a:rPr lang="it-IT" altLang="it-IT" sz="3000" b="1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>
                <a:latin typeface="Book Antiqua" panose="02040602050305030304" pitchFamily="18" charset="0"/>
              </a:rPr>
              <a:t>dei </a:t>
            </a:r>
            <a:r>
              <a:rPr lang="it-IT" altLang="it-IT" u="sng">
                <a:latin typeface="Book Antiqua" panose="02040602050305030304" pitchFamily="18" charset="0"/>
              </a:rPr>
              <a:t>valori “attribuibili” al misurando</a:t>
            </a:r>
          </a:p>
        </p:txBody>
      </p:sp>
    </p:spTree>
    <p:extLst>
      <p:ext uri="{BB962C8B-B14F-4D97-AF65-F5344CB8AC3E}">
        <p14:creationId xmlns:p14="http://schemas.microsoft.com/office/powerpoint/2010/main" val="37247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59" grpId="0"/>
      <p:bldP spid="3010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Alternativa di calcolo per la varianza</a:t>
            </a:r>
          </a:p>
        </p:txBody>
      </p:sp>
      <p:sp>
        <p:nvSpPr>
          <p:cNvPr id="333827" name="Rectangle 3"/>
          <p:cNvSpPr>
            <a:spLocks noChangeArrowheads="1"/>
          </p:cNvSpPr>
          <p:nvPr/>
        </p:nvSpPr>
        <p:spPr bwMode="black">
          <a:xfrm>
            <a:off x="265113" y="1020763"/>
            <a:ext cx="88788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endParaRPr lang="it-IT" altLang="it-IT">
              <a:latin typeface="Book Antiqua" panose="02040602050305030304" pitchFamily="18" charset="0"/>
            </a:endParaRP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33829" name="Rectangle 5"/>
          <p:cNvSpPr>
            <a:spLocks noChangeArrowheads="1"/>
          </p:cNvSpPr>
          <p:nvPr/>
        </p:nvSpPr>
        <p:spPr bwMode="black">
          <a:xfrm>
            <a:off x="206375" y="874713"/>
            <a:ext cx="8678863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La varianza campionaria di </a:t>
            </a:r>
            <a:r>
              <a:rPr lang="it-IT" altLang="it-IT" i="1">
                <a:latin typeface="Book Antiqua" panose="02040602050305030304" pitchFamily="18" charset="0"/>
              </a:rPr>
              <a:t>n</a:t>
            </a:r>
            <a:r>
              <a:rPr lang="it-IT" altLang="it-IT">
                <a:latin typeface="Book Antiqua" panose="02040602050305030304" pitchFamily="18" charset="0"/>
              </a:rPr>
              <a:t> valori </a:t>
            </a:r>
            <a:r>
              <a:rPr lang="it-IT" altLang="it-IT" i="1">
                <a:latin typeface="Book Antiqua" panose="02040602050305030304" pitchFamily="18" charset="0"/>
              </a:rPr>
              <a:t>x</a:t>
            </a:r>
            <a:r>
              <a:rPr lang="it-IT" altLang="it-IT" i="1" baseline="-25000">
                <a:latin typeface="Book Antiqua" panose="02040602050305030304" pitchFamily="18" charset="0"/>
              </a:rPr>
              <a:t>k</a:t>
            </a:r>
            <a:r>
              <a:rPr lang="it-IT" altLang="it-IT">
                <a:latin typeface="Book Antiqua" panose="02040602050305030304" pitchFamily="18" charset="0"/>
              </a:rPr>
              <a:t> si può anche calcolare come somma dei singoli valori, elevati  al quadrato, meno </a:t>
            </a:r>
            <a:r>
              <a:rPr lang="it-IT" altLang="it-IT" i="1">
                <a:latin typeface="Book Antiqua" panose="02040602050305030304" pitchFamily="18" charset="0"/>
              </a:rPr>
              <a:t>n</a:t>
            </a:r>
            <a:r>
              <a:rPr lang="it-IT" altLang="it-IT">
                <a:latin typeface="Book Antiqua" panose="02040602050305030304" pitchFamily="18" charset="0"/>
              </a:rPr>
              <a:t> volte il valor medio, al quadrato, il tutto diviso per </a:t>
            </a:r>
            <a:r>
              <a:rPr lang="it-IT" altLang="it-IT" i="1">
                <a:latin typeface="Book Antiqua" panose="02040602050305030304" pitchFamily="18" charset="0"/>
              </a:rPr>
              <a:t>n</a:t>
            </a:r>
            <a:r>
              <a:rPr lang="it-IT" altLang="it-IT">
                <a:latin typeface="Book Antiqua" panose="02040602050305030304" pitchFamily="18" charset="0"/>
              </a:rPr>
              <a:t>-1:</a:t>
            </a:r>
            <a:endParaRPr lang="it-IT" altLang="it-IT" b="1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33830" name="Object 6"/>
          <p:cNvGraphicFramePr>
            <a:graphicFrameLocks noChangeAspect="1"/>
          </p:cNvGraphicFramePr>
          <p:nvPr/>
        </p:nvGraphicFramePr>
        <p:xfrm>
          <a:off x="1746250" y="5713413"/>
          <a:ext cx="427672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1" name="Equation" r:id="rId4" imgW="1476445" imgH="133492" progId="Equation.3">
                  <p:embed/>
                </p:oleObj>
              </mc:Choice>
              <mc:Fallback>
                <p:oleObj name="Equation" r:id="rId4" imgW="1476445" imgH="133492" progId="Equation.3">
                  <p:embed/>
                  <p:pic>
                    <p:nvPicPr>
                      <p:cNvPr id="3338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46250" y="5713413"/>
                        <a:ext cx="4276725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3831" name="Group 7"/>
          <p:cNvGrpSpPr>
            <a:grpSpLocks/>
          </p:cNvGrpSpPr>
          <p:nvPr/>
        </p:nvGrpSpPr>
        <p:grpSpPr bwMode="auto">
          <a:xfrm>
            <a:off x="5803900" y="5588000"/>
            <a:ext cx="2603500" cy="1066800"/>
            <a:chOff x="3456" y="3064"/>
            <a:chExt cx="1640" cy="672"/>
          </a:xfrm>
        </p:grpSpPr>
        <p:sp>
          <p:nvSpPr>
            <p:cNvPr id="44050" name="Line 8"/>
            <p:cNvSpPr>
              <a:spLocks noChangeShapeType="1"/>
            </p:cNvSpPr>
            <p:nvPr/>
          </p:nvSpPr>
          <p:spPr bwMode="black">
            <a:xfrm>
              <a:off x="3456" y="3064"/>
              <a:ext cx="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051" name="Line 9"/>
            <p:cNvSpPr>
              <a:spLocks noChangeShapeType="1"/>
            </p:cNvSpPr>
            <p:nvPr/>
          </p:nvSpPr>
          <p:spPr bwMode="black">
            <a:xfrm>
              <a:off x="3456" y="3080"/>
              <a:ext cx="6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052" name="Line 10"/>
            <p:cNvSpPr>
              <a:spLocks noChangeShapeType="1"/>
            </p:cNvSpPr>
            <p:nvPr/>
          </p:nvSpPr>
          <p:spPr bwMode="black">
            <a:xfrm flipH="1" flipV="1">
              <a:off x="3920" y="3112"/>
              <a:ext cx="656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graphicFrame>
          <p:nvGraphicFramePr>
            <p:cNvPr id="44053" name="Object 11"/>
            <p:cNvGraphicFramePr>
              <a:graphicFrameLocks noChangeAspect="1"/>
            </p:cNvGraphicFramePr>
            <p:nvPr/>
          </p:nvGraphicFramePr>
          <p:xfrm>
            <a:off x="4672" y="3372"/>
            <a:ext cx="34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2" name="Equation" r:id="rId6" imgW="76120" imgH="38277" progId="Equation.3">
                    <p:embed/>
                  </p:oleObj>
                </mc:Choice>
                <mc:Fallback>
                  <p:oleObj name="Equation" r:id="rId6" imgW="76120" imgH="38277" progId="Equation.3">
                    <p:embed/>
                    <p:pic>
                      <p:nvPicPr>
                        <p:cNvPr id="4405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672" y="3372"/>
                          <a:ext cx="342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4" name="Oval 12"/>
            <p:cNvSpPr>
              <a:spLocks noChangeArrowheads="1"/>
            </p:cNvSpPr>
            <p:nvPr/>
          </p:nvSpPr>
          <p:spPr bwMode="black">
            <a:xfrm>
              <a:off x="4576" y="3312"/>
              <a:ext cx="520" cy="4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  <p:graphicFrame>
        <p:nvGraphicFramePr>
          <p:cNvPr id="333837" name="Object 13"/>
          <p:cNvGraphicFramePr>
            <a:graphicFrameLocks noChangeAspect="1"/>
          </p:cNvGraphicFramePr>
          <p:nvPr/>
        </p:nvGraphicFramePr>
        <p:xfrm>
          <a:off x="1690688" y="3910013"/>
          <a:ext cx="57372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Equation" r:id="rId8" imgW="2019340" imgH="143061" progId="Equation.3">
                  <p:embed/>
                </p:oleObj>
              </mc:Choice>
              <mc:Fallback>
                <p:oleObj name="Equation" r:id="rId8" imgW="2019340" imgH="143061" progId="Equation.3">
                  <p:embed/>
                  <p:pic>
                    <p:nvPicPr>
                      <p:cNvPr id="3338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90688" y="3910013"/>
                        <a:ext cx="573722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8" name="Object 14"/>
          <p:cNvGraphicFramePr>
            <a:graphicFrameLocks noChangeAspect="1"/>
          </p:cNvGraphicFramePr>
          <p:nvPr/>
        </p:nvGraphicFramePr>
        <p:xfrm>
          <a:off x="1724025" y="4806950"/>
          <a:ext cx="651668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Equation" r:id="rId10" imgW="2314725" imgH="133492" progId="Equation.3">
                  <p:embed/>
                </p:oleObj>
              </mc:Choice>
              <mc:Fallback>
                <p:oleObj name="Equation" r:id="rId10" imgW="2314725" imgH="133492" progId="Equation.3">
                  <p:embed/>
                  <p:pic>
                    <p:nvPicPr>
                      <p:cNvPr id="33383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24025" y="4806950"/>
                        <a:ext cx="6516688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4" name="Object 15"/>
          <p:cNvGraphicFramePr>
            <a:graphicFrameLocks noGrp="1" noChangeAspect="1"/>
          </p:cNvGraphicFramePr>
          <p:nvPr>
            <p:ph sz="half" idx="1"/>
          </p:nvPr>
        </p:nvGraphicFramePr>
        <p:xfrm>
          <a:off x="419100" y="2581275"/>
          <a:ext cx="8050213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Equation" r:id="rId12" imgW="2800170" imgH="361720" progId="Equation.3">
                  <p:embed/>
                </p:oleObj>
              </mc:Choice>
              <mc:Fallback>
                <p:oleObj name="Equation" r:id="rId12" imgW="2800170" imgH="361720" progId="Equation.3">
                  <p:embed/>
                  <p:pic>
                    <p:nvPicPr>
                      <p:cNvPr id="4404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9100" y="2581275"/>
                        <a:ext cx="8050213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3840" name="Group 16"/>
          <p:cNvGrpSpPr>
            <a:grpSpLocks/>
          </p:cNvGrpSpPr>
          <p:nvPr/>
        </p:nvGrpSpPr>
        <p:grpSpPr bwMode="auto">
          <a:xfrm>
            <a:off x="3800475" y="2462213"/>
            <a:ext cx="4991100" cy="4119562"/>
            <a:chOff x="2210" y="1519"/>
            <a:chExt cx="3144" cy="2595"/>
          </a:xfrm>
        </p:grpSpPr>
        <p:sp>
          <p:nvSpPr>
            <p:cNvPr id="44047" name="Oval 17"/>
            <p:cNvSpPr>
              <a:spLocks noChangeArrowheads="1"/>
            </p:cNvSpPr>
            <p:nvPr/>
          </p:nvSpPr>
          <p:spPr bwMode="black">
            <a:xfrm>
              <a:off x="2210" y="3385"/>
              <a:ext cx="1414" cy="729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44048" name="Oval 18"/>
            <p:cNvSpPr>
              <a:spLocks noChangeArrowheads="1"/>
            </p:cNvSpPr>
            <p:nvPr/>
          </p:nvSpPr>
          <p:spPr bwMode="black">
            <a:xfrm>
              <a:off x="3559" y="1519"/>
              <a:ext cx="1436" cy="1021"/>
            </a:xfrm>
            <a:prstGeom prst="ellips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44049" name="Freeform 19"/>
            <p:cNvSpPr>
              <a:spLocks/>
            </p:cNvSpPr>
            <p:nvPr/>
          </p:nvSpPr>
          <p:spPr bwMode="black">
            <a:xfrm>
              <a:off x="3616" y="2348"/>
              <a:ext cx="1738" cy="1436"/>
            </a:xfrm>
            <a:custGeom>
              <a:avLst/>
              <a:gdLst>
                <a:gd name="T0" fmla="*/ 0 w 1738"/>
                <a:gd name="T1" fmla="*/ 1436 h 1436"/>
                <a:gd name="T2" fmla="*/ 897 w 1738"/>
                <a:gd name="T3" fmla="*/ 1312 h 1436"/>
                <a:gd name="T4" fmla="*/ 1408 w 1738"/>
                <a:gd name="T5" fmla="*/ 1152 h 1436"/>
                <a:gd name="T6" fmla="*/ 1714 w 1738"/>
                <a:gd name="T7" fmla="*/ 700 h 1436"/>
                <a:gd name="T8" fmla="*/ 1553 w 1738"/>
                <a:gd name="T9" fmla="*/ 270 h 1436"/>
                <a:gd name="T10" fmla="*/ 1211 w 1738"/>
                <a:gd name="T11" fmla="*/ 0 h 14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38" h="1436">
                  <a:moveTo>
                    <a:pt x="0" y="1436"/>
                  </a:moveTo>
                  <a:cubicBezTo>
                    <a:pt x="331" y="1397"/>
                    <a:pt x="662" y="1359"/>
                    <a:pt x="897" y="1312"/>
                  </a:cubicBezTo>
                  <a:cubicBezTo>
                    <a:pt x="1132" y="1265"/>
                    <a:pt x="1272" y="1254"/>
                    <a:pt x="1408" y="1152"/>
                  </a:cubicBezTo>
                  <a:cubicBezTo>
                    <a:pt x="1544" y="1050"/>
                    <a:pt x="1690" y="847"/>
                    <a:pt x="1714" y="700"/>
                  </a:cubicBezTo>
                  <a:cubicBezTo>
                    <a:pt x="1738" y="553"/>
                    <a:pt x="1637" y="387"/>
                    <a:pt x="1553" y="270"/>
                  </a:cubicBezTo>
                  <a:cubicBezTo>
                    <a:pt x="1469" y="153"/>
                    <a:pt x="1268" y="44"/>
                    <a:pt x="1211" y="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33844" name="Rectangle 20"/>
          <p:cNvSpPr>
            <a:spLocks noChangeArrowheads="1"/>
          </p:cNvSpPr>
          <p:nvPr/>
        </p:nvSpPr>
        <p:spPr bwMode="black">
          <a:xfrm>
            <a:off x="304800" y="4075113"/>
            <a:ext cx="116046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DIM:</a:t>
            </a:r>
            <a:endParaRPr lang="it-IT" altLang="it-IT" b="1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3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50800"/>
            <a:ext cx="9144000" cy="107632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Gradi di libertà della stima</a:t>
            </a:r>
          </a:p>
        </p:txBody>
      </p:sp>
      <p:sp>
        <p:nvSpPr>
          <p:cNvPr id="335875" name="Rectangle 3"/>
          <p:cNvSpPr>
            <a:spLocks noChangeArrowheads="1"/>
          </p:cNvSpPr>
          <p:nvPr/>
        </p:nvSpPr>
        <p:spPr bwMode="auto">
          <a:xfrm>
            <a:off x="265113" y="977900"/>
            <a:ext cx="8310562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  <a:sym typeface="Symbol" panose="05050102010706020507" pitchFamily="18" charset="2"/>
              </a:rPr>
              <a:t>Nella varianza campionaria, il denominatore </a:t>
            </a:r>
            <a:r>
              <a:rPr lang="it-IT" altLang="it-IT" b="1" i="1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-1=</a:t>
            </a:r>
            <a:r>
              <a:rPr lang="it-IT" altLang="it-IT" b="1" i="1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  </a:t>
            </a: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è il numero di gradi di libertà</a:t>
            </a:r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290513" y="1906588"/>
            <a:ext cx="8628062" cy="113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latin typeface="Book Antiqua" panose="02040602050305030304" pitchFamily="18" charset="0"/>
              </a:rPr>
              <a:t>Vediamo 3 validi motivi per cui è opportuno dividere la somma degli 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r>
              <a:rPr lang="it-IT" altLang="it-IT" sz="2400">
                <a:latin typeface="Book Antiqua" panose="02040602050305030304" pitchFamily="18" charset="0"/>
              </a:rPr>
              <a:t> scarti quadratici, che compare nell’espressione della varianza campionaria, per 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r>
              <a:rPr lang="it-IT" altLang="it-IT" sz="2400">
                <a:latin typeface="Book Antiqua" panose="02040602050305030304" pitchFamily="18" charset="0"/>
              </a:rPr>
              <a:t>-1 e non per  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endParaRPr lang="it-IT" altLang="it-IT" sz="2400">
              <a:latin typeface="Book Antiqua" panose="02040602050305030304" pitchFamily="18" charset="0"/>
            </a:endParaRPr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303213" y="2973388"/>
            <a:ext cx="8462962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2400">
                <a:latin typeface="Book Antiqua" panose="02040602050305030304" pitchFamily="18" charset="0"/>
              </a:rPr>
              <a:t>)	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Non ha alcun senso calcolare la varianza per un campione che contenga un solo dato</a:t>
            </a:r>
            <a:r>
              <a:rPr lang="it-IT" altLang="it-IT" sz="2400">
                <a:latin typeface="Book Antiqua" panose="02040602050305030304" pitchFamily="18" charset="0"/>
              </a:rPr>
              <a:t> (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r>
              <a:rPr lang="it-IT" altLang="it-IT" sz="2400">
                <a:latin typeface="Book Antiqua" panose="02040602050305030304" pitchFamily="18" charset="0"/>
              </a:rPr>
              <a:t>=1). In tale caso, dividendo per 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r>
              <a:rPr lang="it-IT" altLang="it-IT" sz="2400">
                <a:latin typeface="Book Antiqua" panose="02040602050305030304" pitchFamily="18" charset="0"/>
              </a:rPr>
              <a:t>-1, otteniamo come </a:t>
            </a:r>
            <a:r>
              <a:rPr lang="it-IT" altLang="it-IT" sz="2400" i="1">
                <a:latin typeface="Book Antiqua" panose="02040602050305030304" pitchFamily="18" charset="0"/>
              </a:rPr>
              <a:t>s</a:t>
            </a:r>
            <a:r>
              <a:rPr lang="it-IT" altLang="it-IT" sz="2400" baseline="30000">
                <a:latin typeface="Book Antiqua" panose="02040602050305030304" pitchFamily="18" charset="0"/>
              </a:rPr>
              <a:t>2</a:t>
            </a:r>
            <a:r>
              <a:rPr lang="it-IT" altLang="it-IT" sz="2400">
                <a:latin typeface="Book Antiqua" panose="02040602050305030304" pitchFamily="18" charset="0"/>
              </a:rPr>
              <a:t>(</a:t>
            </a:r>
            <a:r>
              <a:rPr lang="it-IT" altLang="it-IT" sz="2400" i="1">
                <a:latin typeface="Book Antiqua" panose="02040602050305030304" pitchFamily="18" charset="0"/>
              </a:rPr>
              <a:t>x</a:t>
            </a:r>
            <a:r>
              <a:rPr lang="it-IT" altLang="it-IT" sz="2400">
                <a:latin typeface="Book Antiqua" panose="02040602050305030304" pitchFamily="18" charset="0"/>
              </a:rPr>
              <a:t>) una forma indefinita del tipo 0/0</a:t>
            </a:r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290513" y="5449888"/>
            <a:ext cx="8628062" cy="113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3</a:t>
            </a:r>
            <a:r>
              <a:rPr lang="it-IT" altLang="it-IT" sz="2400">
                <a:latin typeface="Book Antiqua" panose="02040602050305030304" pitchFamily="18" charset="0"/>
              </a:rPr>
              <a:t>)	Si dimostra che 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il valore atteso della varianza campionaria</a:t>
            </a:r>
            <a:r>
              <a:rPr lang="it-IT" altLang="it-IT" sz="2400">
                <a:latin typeface="Book Antiqua" panose="02040602050305030304" pitchFamily="18" charset="0"/>
              </a:rPr>
              <a:t>, con l’</a:t>
            </a:r>
            <a:r>
              <a:rPr lang="it-IT" altLang="it-IT" sz="2400" i="1">
                <a:latin typeface="Book Antiqua" panose="02040602050305030304" pitchFamily="18" charset="0"/>
              </a:rPr>
              <a:t>n</a:t>
            </a:r>
            <a:r>
              <a:rPr lang="it-IT" altLang="it-IT" sz="2400">
                <a:latin typeface="Book Antiqua" panose="02040602050305030304" pitchFamily="18" charset="0"/>
              </a:rPr>
              <a:t>-1 al denominatore, 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è la varianza della popolazione</a:t>
            </a:r>
            <a:r>
              <a:rPr lang="it-IT" altLang="it-IT" sz="2400">
                <a:latin typeface="Book Antiqua" panose="02040602050305030304" pitchFamily="18" charset="0"/>
              </a:rPr>
              <a:t>:</a:t>
            </a:r>
          </a:p>
          <a:p>
            <a:pPr algn="ctr" eaLnBrk="1" hangingPunct="1">
              <a:lnSpc>
                <a:spcPct val="85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</a:rPr>
              <a:t>E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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</a:rPr>
              <a:t>s</a:t>
            </a:r>
            <a:r>
              <a:rPr lang="it-IT" altLang="it-IT" sz="2400" baseline="3000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) 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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 = </a:t>
            </a: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400" i="1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2400" baseline="3000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(x)</a:t>
            </a:r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290513" y="4040188"/>
            <a:ext cx="8475662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400">
                <a:latin typeface="Book Antiqua" panose="02040602050305030304" pitchFamily="18" charset="0"/>
              </a:rPr>
              <a:t>)	Nella formula di </a:t>
            </a:r>
            <a:r>
              <a:rPr lang="it-IT" altLang="it-IT" sz="2400" i="1">
                <a:latin typeface="Book Antiqua" panose="02040602050305030304" pitchFamily="18" charset="0"/>
              </a:rPr>
              <a:t>s</a:t>
            </a:r>
            <a:r>
              <a:rPr lang="it-IT" altLang="it-IT" sz="2400" baseline="30000">
                <a:latin typeface="Book Antiqua" panose="02040602050305030304" pitchFamily="18" charset="0"/>
              </a:rPr>
              <a:t>2</a:t>
            </a:r>
            <a:r>
              <a:rPr lang="it-IT" altLang="it-IT" sz="2400">
                <a:latin typeface="Book Antiqua" panose="02040602050305030304" pitchFamily="18" charset="0"/>
              </a:rPr>
              <a:t>(</a:t>
            </a:r>
            <a:r>
              <a:rPr lang="it-IT" altLang="it-IT" sz="2400" i="1">
                <a:latin typeface="Book Antiqua" panose="02040602050305030304" pitchFamily="18" charset="0"/>
              </a:rPr>
              <a:t>x</a:t>
            </a:r>
            <a:r>
              <a:rPr lang="it-IT" altLang="it-IT" sz="2400">
                <a:latin typeface="Book Antiqua" panose="02040602050305030304" pitchFamily="18" charset="0"/>
              </a:rPr>
              <a:t>) calcoliamo di fatto gli scarti quadratici dalla media campionaria,   (nota), e non dalla media della popolazione, </a:t>
            </a:r>
            <a:r>
              <a:rPr lang="it-IT" altLang="it-IT" sz="2400" i="1">
                <a:latin typeface="Book Antiqua" panose="02040602050305030304" pitchFamily="18" charset="0"/>
                <a:sym typeface="Symbol" panose="05050102010706020507" pitchFamily="18" charset="2"/>
              </a:rPr>
              <a:t></a:t>
            </a:r>
            <a:r>
              <a:rPr lang="it-IT" altLang="it-IT" sz="2400" i="1" baseline="-25000"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sz="2400">
                <a:latin typeface="Book Antiqua" panose="02040602050305030304" pitchFamily="18" charset="0"/>
              </a:rPr>
              <a:t>, che è ignota: dunque 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degli </a:t>
            </a: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 scarti quadratici sommati solo </a:t>
            </a:r>
            <a:r>
              <a:rPr lang="it-IT" altLang="it-IT" sz="2400" i="1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  <a:r>
              <a:rPr lang="it-IT" altLang="it-IT" sz="2400">
                <a:solidFill>
                  <a:srgbClr val="FFFF00"/>
                </a:solidFill>
                <a:latin typeface="Book Antiqua" panose="02040602050305030304" pitchFamily="18" charset="0"/>
              </a:rPr>
              <a:t>-1 sono tra loro indipendenti</a:t>
            </a:r>
            <a:endParaRPr lang="it-IT" altLang="it-IT" sz="2400">
              <a:latin typeface="Book Antiqua" panose="02040602050305030304" pitchFamily="18" charset="0"/>
            </a:endParaRPr>
          </a:p>
        </p:txBody>
      </p:sp>
      <p:graphicFrame>
        <p:nvGraphicFramePr>
          <p:cNvPr id="335881" name="Object 9"/>
          <p:cNvGraphicFramePr>
            <a:graphicFrameLocks noChangeAspect="1"/>
          </p:cNvGraphicFramePr>
          <p:nvPr/>
        </p:nvGraphicFramePr>
        <p:xfrm>
          <a:off x="5610225" y="4368800"/>
          <a:ext cx="3063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Equation" r:id="rId4" imgW="19150" imgH="38277" progId="Equation.3">
                  <p:embed/>
                </p:oleObj>
              </mc:Choice>
              <mc:Fallback>
                <p:oleObj name="Equation" r:id="rId4" imgW="19150" imgH="38277" progId="Equation.3">
                  <p:embed/>
                  <p:pic>
                    <p:nvPicPr>
                      <p:cNvPr id="3358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368800"/>
                        <a:ext cx="3063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82" name="Rectangle 10"/>
          <p:cNvSpPr>
            <a:spLocks noChangeArrowheads="1"/>
          </p:cNvSpPr>
          <p:nvPr/>
        </p:nvSpPr>
        <p:spPr bwMode="auto">
          <a:xfrm>
            <a:off x="6224588" y="6113463"/>
            <a:ext cx="27162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355600" algn="l"/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355600" algn="l"/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5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>
                <a:latin typeface="Book Antiqua" panose="02040602050305030304" pitchFamily="18" charset="0"/>
              </a:rPr>
              <a:t>lo stimatore è corretto</a:t>
            </a:r>
          </a:p>
          <a:p>
            <a:pPr algn="just" eaLnBrk="1" hangingPunct="1">
              <a:lnSpc>
                <a:spcPct val="5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>
                <a:latin typeface="Book Antiqua" panose="02040602050305030304" pitchFamily="18" charset="0"/>
              </a:rPr>
              <a:t>o non polarizzato</a:t>
            </a:r>
            <a:endParaRPr lang="it-IT" altLang="it-IT" sz="200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3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3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/>
      <p:bldP spid="335878" grpId="0" build="allAtOnce"/>
      <p:bldP spid="335880" grpId="0"/>
      <p:bldP spid="3358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di </a:t>
            </a:r>
            <a:r>
              <a:rPr lang="it-IT" altLang="it-IT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. A (1/2)</a:t>
            </a:r>
          </a:p>
        </p:txBody>
      </p:sp>
      <p:graphicFrame>
        <p:nvGraphicFramePr>
          <p:cNvPr id="33997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9913" y="3860800"/>
          <a:ext cx="779621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9" name="Equation" r:id="rId4" imgW="3410090" imgH="333490" progId="Equation.3">
                  <p:embed/>
                </p:oleObj>
              </mc:Choice>
              <mc:Fallback>
                <p:oleObj name="Equation" r:id="rId4" imgW="3410090" imgH="333490" progId="Equation.3">
                  <p:embed/>
                  <p:pic>
                    <p:nvPicPr>
                      <p:cNvPr id="3399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9913" y="3860800"/>
                        <a:ext cx="7796212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4" name="Group 5"/>
          <p:cNvGrpSpPr>
            <a:grpSpLocks/>
          </p:cNvGrpSpPr>
          <p:nvPr/>
        </p:nvGrpSpPr>
        <p:grpSpPr bwMode="auto">
          <a:xfrm>
            <a:off x="749300" y="969963"/>
            <a:ext cx="7999284" cy="1317625"/>
            <a:chOff x="472" y="627"/>
            <a:chExt cx="4922" cy="830"/>
          </a:xfrm>
        </p:grpSpPr>
        <p:sp>
          <p:nvSpPr>
            <p:cNvPr id="339974" name="Rectangle 6"/>
            <p:cNvSpPr>
              <a:spLocks noChangeArrowheads="1"/>
            </p:cNvSpPr>
            <p:nvPr/>
          </p:nvSpPr>
          <p:spPr bwMode="black">
            <a:xfrm>
              <a:off x="472" y="627"/>
              <a:ext cx="4922" cy="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Per determinare l’incertezza sul valore di misura valutiamo la </a:t>
              </a:r>
              <a:r>
                <a:rPr lang="it-IT" altLang="it-IT" u="sng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deviazione standard</a:t>
              </a: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 della </a:t>
              </a:r>
              <a:r>
                <a:rPr lang="it-IT" altLang="it-IT" u="sng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variabile casuale    </a:t>
              </a: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(valore di misura):   </a:t>
              </a:r>
            </a:p>
          </p:txBody>
        </p:sp>
        <p:graphicFrame>
          <p:nvGraphicFramePr>
            <p:cNvPr id="48147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3000" y="1142"/>
            <a:ext cx="25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0" name="Equation" r:id="rId6" imgW="19150" imgH="38277" progId="Equation.3">
                    <p:embed/>
                  </p:oleObj>
                </mc:Choice>
                <mc:Fallback>
                  <p:oleObj name="Equation" r:id="rId6" imgW="19150" imgH="38277" progId="Equation.3">
                    <p:embed/>
                    <p:pic>
                      <p:nvPicPr>
                        <p:cNvPr id="4814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000" y="1142"/>
                          <a:ext cx="25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9987" name="Group 19"/>
          <p:cNvGrpSpPr>
            <a:grpSpLocks/>
          </p:cNvGrpSpPr>
          <p:nvPr/>
        </p:nvGrpSpPr>
        <p:grpSpPr bwMode="auto">
          <a:xfrm>
            <a:off x="1071563" y="5221288"/>
            <a:ext cx="6861175" cy="1363662"/>
            <a:chOff x="675" y="3250"/>
            <a:chExt cx="4322" cy="859"/>
          </a:xfrm>
        </p:grpSpPr>
        <p:sp>
          <p:nvSpPr>
            <p:cNvPr id="339978" name="Rectangle 10"/>
            <p:cNvSpPr>
              <a:spLocks noChangeArrowheads="1"/>
            </p:cNvSpPr>
            <p:nvPr/>
          </p:nvSpPr>
          <p:spPr bwMode="black">
            <a:xfrm>
              <a:off x="675" y="3269"/>
              <a:ext cx="4322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latin typeface="Book Antiqua" panose="02040602050305030304" pitchFamily="18" charset="0"/>
                </a:rPr>
                <a:t>La </a:t>
              </a:r>
              <a:r>
                <a:rPr lang="it-IT" altLang="it-IT" sz="2400" u="sng" dirty="0">
                  <a:latin typeface="Book Antiqua" panose="02040602050305030304" pitchFamily="18" charset="0"/>
                </a:rPr>
                <a:t>miglior stima di </a:t>
              </a:r>
              <a:r>
                <a:rPr lang="it-IT" altLang="it-IT" sz="2400" i="1" u="sng" dirty="0">
                  <a:latin typeface="Symbol" panose="05050102010706020507" pitchFamily="18" charset="2"/>
                </a:rPr>
                <a:t>s</a:t>
              </a:r>
              <a:r>
                <a:rPr lang="it-IT" altLang="it-IT" sz="1800" i="1" u="sng" dirty="0">
                  <a:latin typeface="Symbol" panose="05050102010706020507" pitchFamily="18" charset="2"/>
                </a:rPr>
                <a:t> </a:t>
              </a:r>
              <a:r>
                <a:rPr lang="it-IT" altLang="it-IT" sz="2400" u="sng" baseline="30000" dirty="0">
                  <a:latin typeface="Book Antiqua" panose="02040602050305030304" pitchFamily="18" charset="0"/>
                </a:rPr>
                <a:t>2</a:t>
              </a:r>
              <a:r>
                <a:rPr lang="it-IT" altLang="it-IT" sz="2400" u="sng" dirty="0">
                  <a:latin typeface="Book Antiqua" panose="02040602050305030304" pitchFamily="18" charset="0"/>
                </a:rPr>
                <a:t>(   )</a:t>
              </a:r>
              <a:r>
                <a:rPr lang="it-IT" altLang="it-IT" sz="2400" dirty="0">
                  <a:latin typeface="Book Antiqua" panose="02040602050305030304" pitchFamily="18" charset="0"/>
                </a:rPr>
                <a:t>  si ottiene quindi come:</a:t>
              </a:r>
            </a:p>
          </p:txBody>
        </p:sp>
        <p:graphicFrame>
          <p:nvGraphicFramePr>
            <p:cNvPr id="48144" name="Object 11"/>
            <p:cNvGraphicFramePr>
              <a:graphicFrameLocks noChangeAspect="1"/>
            </p:cNvGraphicFramePr>
            <p:nvPr/>
          </p:nvGraphicFramePr>
          <p:xfrm>
            <a:off x="2675" y="3250"/>
            <a:ext cx="168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1" name="Equation" r:id="rId8" imgW="19150" imgH="38277" progId="Equation.3">
                    <p:embed/>
                  </p:oleObj>
                </mc:Choice>
                <mc:Fallback>
                  <p:oleObj name="Equation" r:id="rId8" imgW="19150" imgH="38277" progId="Equation.3">
                    <p:embed/>
                    <p:pic>
                      <p:nvPicPr>
                        <p:cNvPr id="4814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675" y="3250"/>
                          <a:ext cx="168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5" name="Object 12"/>
            <p:cNvGraphicFramePr>
              <a:graphicFrameLocks noChangeAspect="1"/>
            </p:cNvGraphicFramePr>
            <p:nvPr/>
          </p:nvGraphicFramePr>
          <p:xfrm>
            <a:off x="863" y="3542"/>
            <a:ext cx="3652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2" name="Equation" r:id="rId10" imgW="5352831" imgH="723918" progId="Equation.3">
                    <p:embed/>
                  </p:oleObj>
                </mc:Choice>
                <mc:Fallback>
                  <p:oleObj name="Equation" r:id="rId10" imgW="5352831" imgH="723918" progId="Equation.3">
                    <p:embed/>
                    <p:pic>
                      <p:nvPicPr>
                        <p:cNvPr id="4814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863" y="3542"/>
                          <a:ext cx="3652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9988" name="Group 20"/>
          <p:cNvGrpSpPr>
            <a:grpSpLocks/>
          </p:cNvGrpSpPr>
          <p:nvPr/>
        </p:nvGrpSpPr>
        <p:grpSpPr bwMode="auto">
          <a:xfrm>
            <a:off x="304800" y="2271713"/>
            <a:ext cx="8697913" cy="1647825"/>
            <a:chOff x="192" y="1518"/>
            <a:chExt cx="5479" cy="1038"/>
          </a:xfrm>
        </p:grpSpPr>
        <p:sp>
          <p:nvSpPr>
            <p:cNvPr id="339982" name="Rectangle 14"/>
            <p:cNvSpPr>
              <a:spLocks noChangeArrowheads="1"/>
            </p:cNvSpPr>
            <p:nvPr/>
          </p:nvSpPr>
          <p:spPr bwMode="black">
            <a:xfrm>
              <a:off x="192" y="1543"/>
              <a:ext cx="5479" cy="1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  è, almeno potenzialmente, una variabile casuale in quanto un suo valore specifico dipende dal particolare campione di dati considerato. Se disponessimo di </a:t>
              </a:r>
              <a:r>
                <a:rPr lang="it-IT" altLang="it-IT" sz="2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m</a:t>
              </a: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diversi insiemi di </a:t>
              </a:r>
              <a:r>
                <a:rPr lang="it-IT" altLang="it-IT" sz="2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n</a:t>
              </a: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misure ripetute e per ciascuno calcolassimo la     corrispondente, otterremmo </a:t>
              </a:r>
              <a:r>
                <a:rPr lang="it-IT" altLang="it-IT" sz="24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m</a:t>
              </a: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it-IT" altLang="it-IT" sz="24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valori di    , differenti tra loro</a:t>
              </a: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, la cui varianza è:</a:t>
              </a:r>
            </a:p>
          </p:txBody>
        </p:sp>
        <p:graphicFrame>
          <p:nvGraphicFramePr>
            <p:cNvPr id="48140" name="Object 15"/>
            <p:cNvGraphicFramePr>
              <a:graphicFrameLocks noChangeAspect="1"/>
            </p:cNvGraphicFramePr>
            <p:nvPr/>
          </p:nvGraphicFramePr>
          <p:xfrm>
            <a:off x="3514" y="2108"/>
            <a:ext cx="21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3" name="Equation" r:id="rId12" imgW="19150" imgH="38277" progId="Equation.3">
                    <p:embed/>
                  </p:oleObj>
                </mc:Choice>
                <mc:Fallback>
                  <p:oleObj name="Equation" r:id="rId12" imgW="19150" imgH="38277" progId="Equation.3">
                    <p:embed/>
                    <p:pic>
                      <p:nvPicPr>
                        <p:cNvPr id="4814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514" y="2108"/>
                          <a:ext cx="21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1" name="Object 16"/>
            <p:cNvGraphicFramePr>
              <a:graphicFrameLocks noChangeAspect="1"/>
            </p:cNvGraphicFramePr>
            <p:nvPr/>
          </p:nvGraphicFramePr>
          <p:xfrm>
            <a:off x="2249" y="2303"/>
            <a:ext cx="21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4" name="Equation" r:id="rId14" imgW="19150" imgH="38277" progId="Equation.3">
                    <p:embed/>
                  </p:oleObj>
                </mc:Choice>
                <mc:Fallback>
                  <p:oleObj name="Equation" r:id="rId14" imgW="19150" imgH="38277" progId="Equation.3">
                    <p:embed/>
                    <p:pic>
                      <p:nvPicPr>
                        <p:cNvPr id="48141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249" y="2303"/>
                          <a:ext cx="21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2" name="Object 17"/>
            <p:cNvGraphicFramePr>
              <a:graphicFrameLocks noChangeAspect="1"/>
            </p:cNvGraphicFramePr>
            <p:nvPr/>
          </p:nvGraphicFramePr>
          <p:xfrm>
            <a:off x="208" y="1518"/>
            <a:ext cx="21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65" name="Equation" r:id="rId16" imgW="19150" imgH="38277" progId="Equation.3">
                    <p:embed/>
                  </p:oleObj>
                </mc:Choice>
                <mc:Fallback>
                  <p:oleObj name="Equation" r:id="rId16" imgW="19150" imgH="38277" progId="Equation.3">
                    <p:embed/>
                    <p:pic>
                      <p:nvPicPr>
                        <p:cNvPr id="48142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08" y="1518"/>
                          <a:ext cx="21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9986" name="Oval 18"/>
          <p:cNvSpPr>
            <a:spLocks noChangeArrowheads="1"/>
          </p:cNvSpPr>
          <p:nvPr/>
        </p:nvSpPr>
        <p:spPr bwMode="black">
          <a:xfrm>
            <a:off x="5410200" y="5595938"/>
            <a:ext cx="2244725" cy="1096962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black">
          <a:xfrm>
            <a:off x="555625" y="4784725"/>
            <a:ext cx="8961438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la varianza del valor medio è la varianza dei dati diviso </a:t>
            </a:r>
            <a:r>
              <a:rPr lang="it-IT" altLang="it-IT" sz="2400" b="1" i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791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86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di </a:t>
            </a:r>
            <a:r>
              <a:rPr lang="it-IT" altLang="it-IT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. A (2/2)</a:t>
            </a:r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black">
          <a:xfrm>
            <a:off x="901700" y="1146175"/>
            <a:ext cx="7585075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Si definisce </a:t>
            </a: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 di categoria A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la dispersione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(prevista per il)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del valor medio delle misure ripetute, calcolabile come</a:t>
            </a:r>
          </a:p>
        </p:txBody>
      </p:sp>
      <p:graphicFrame>
        <p:nvGraphicFramePr>
          <p:cNvPr id="342020" name="Object 4"/>
          <p:cNvGraphicFramePr>
            <a:graphicFrameLocks noChangeAspect="1"/>
          </p:cNvGraphicFramePr>
          <p:nvPr/>
        </p:nvGraphicFramePr>
        <p:xfrm>
          <a:off x="506413" y="2608263"/>
          <a:ext cx="8177212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Equazione" r:id="rId4" imgW="2552660" imgH="371289" progId="Equation.3">
                  <p:embed/>
                </p:oleObj>
              </mc:Choice>
              <mc:Fallback>
                <p:oleObj name="Equazione" r:id="rId4" imgW="2552660" imgH="371289" progId="Equation.3">
                  <p:embed/>
                  <p:pic>
                    <p:nvPicPr>
                      <p:cNvPr id="34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6413" y="2608263"/>
                        <a:ext cx="8177212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2021" name="Group 5"/>
          <p:cNvGrpSpPr>
            <a:grpSpLocks/>
          </p:cNvGrpSpPr>
          <p:nvPr/>
        </p:nvGrpSpPr>
        <p:grpSpPr bwMode="auto">
          <a:xfrm>
            <a:off x="625475" y="4446588"/>
            <a:ext cx="8013700" cy="1889125"/>
            <a:chOff x="250" y="2851"/>
            <a:chExt cx="5048" cy="1190"/>
          </a:xfrm>
        </p:grpSpPr>
        <p:sp>
          <p:nvSpPr>
            <p:cNvPr id="342022" name="Rectangle 6"/>
            <p:cNvSpPr>
              <a:spLocks noChangeArrowheads="1"/>
            </p:cNvSpPr>
            <p:nvPr/>
          </p:nvSpPr>
          <p:spPr bwMode="black">
            <a:xfrm>
              <a:off x="250" y="2851"/>
              <a:ext cx="5040" cy="1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dirty="0">
                  <a:latin typeface="Book Antiqua" panose="02040602050305030304" pitchFamily="18" charset="0"/>
                </a:rPr>
                <a:t>Nel caso di incertezza solo di categoria A, il risultato di misura è allora</a:t>
              </a:r>
              <a:br>
                <a:rPr lang="it-IT" altLang="it-IT" dirty="0">
                  <a:latin typeface="Book Antiqua" panose="02040602050305030304" pitchFamily="18" charset="0"/>
                </a:rPr>
              </a:br>
              <a:r>
                <a:rPr lang="it-IT" altLang="it-IT" dirty="0">
                  <a:latin typeface="Book Antiqua" panose="02040602050305030304" pitchFamily="18" charset="0"/>
                </a:rPr>
                <a:t>con una </a:t>
              </a: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qualità della misura che migliora al crescere di </a:t>
              </a:r>
              <a:r>
                <a:rPr lang="it-IT" altLang="it-IT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n</a:t>
              </a: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 (l’incertezza diminuisce) </a:t>
              </a:r>
              <a:endParaRPr lang="it-IT" altLang="it-IT" dirty="0">
                <a:latin typeface="Book Antiqua" panose="02040602050305030304" pitchFamily="18" charset="0"/>
              </a:endParaRPr>
            </a:p>
          </p:txBody>
        </p:sp>
        <p:graphicFrame>
          <p:nvGraphicFramePr>
            <p:cNvPr id="50185" name="Object 7"/>
            <p:cNvGraphicFramePr>
              <a:graphicFrameLocks noChangeAspect="1"/>
            </p:cNvGraphicFramePr>
            <p:nvPr/>
          </p:nvGraphicFramePr>
          <p:xfrm>
            <a:off x="3561" y="3042"/>
            <a:ext cx="1737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09" name="Equation" r:id="rId6" imgW="895250" imgH="114353" progId="Equation.3">
                    <p:embed/>
                  </p:oleObj>
                </mc:Choice>
                <mc:Fallback>
                  <p:oleObj name="Equation" r:id="rId6" imgW="895250" imgH="114353" progId="Equation.3">
                    <p:embed/>
                    <p:pic>
                      <p:nvPicPr>
                        <p:cNvPr id="5018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561" y="3042"/>
                          <a:ext cx="1737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451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87313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relativa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black">
          <a:xfrm>
            <a:off x="138113" y="892175"/>
            <a:ext cx="87042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Parliamo di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relativa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quando 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normalizziamo il valore della incertezza tipo al valore di misura</a:t>
            </a:r>
            <a:endParaRPr lang="it-IT" altLang="it-IT" sz="3200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344068" name="Group 4"/>
          <p:cNvGrpSpPr>
            <a:grpSpLocks/>
          </p:cNvGrpSpPr>
          <p:nvPr/>
        </p:nvGrpSpPr>
        <p:grpSpPr bwMode="auto">
          <a:xfrm>
            <a:off x="1838325" y="2357438"/>
            <a:ext cx="6550025" cy="1316037"/>
            <a:chOff x="1158" y="1333"/>
            <a:chExt cx="4126" cy="829"/>
          </a:xfrm>
        </p:grpSpPr>
        <p:graphicFrame>
          <p:nvGraphicFramePr>
            <p:cNvPr id="52232" name="Object 5"/>
            <p:cNvGraphicFramePr>
              <a:graphicFrameLocks noChangeAspect="1"/>
            </p:cNvGraphicFramePr>
            <p:nvPr/>
          </p:nvGraphicFramePr>
          <p:xfrm>
            <a:off x="1158" y="1333"/>
            <a:ext cx="1630" cy="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7" name="Equazione" r:id="rId4" imgW="657315" imgH="276074" progId="Equation.3">
                    <p:embed/>
                  </p:oleObj>
                </mc:Choice>
                <mc:Fallback>
                  <p:oleObj name="Equazione" r:id="rId4" imgW="657315" imgH="276074" progId="Equation.3">
                    <p:embed/>
                    <p:pic>
                      <p:nvPicPr>
                        <p:cNvPr id="52232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158" y="1333"/>
                          <a:ext cx="1630" cy="8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4070" name="Text Box 6"/>
            <p:cNvSpPr txBox="1">
              <a:spLocks noChangeArrowheads="1"/>
            </p:cNvSpPr>
            <p:nvPr/>
          </p:nvSpPr>
          <p:spPr bwMode="black">
            <a:xfrm>
              <a:off x="3069" y="1540"/>
              <a:ext cx="221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[1]  numero puro!</a:t>
              </a:r>
            </a:p>
          </p:txBody>
        </p:sp>
      </p:grpSp>
      <p:sp>
        <p:nvSpPr>
          <p:cNvPr id="344071" name="Text Box 7"/>
          <p:cNvSpPr txBox="1">
            <a:spLocks noChangeArrowheads="1"/>
          </p:cNvSpPr>
          <p:nvPr/>
        </p:nvSpPr>
        <p:spPr bwMode="black">
          <a:xfrm>
            <a:off x="184150" y="3719513"/>
            <a:ext cx="8845550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Incertezze relative anche di grandezze diverse (non omogenee) possono essere confrontate direttamente fra loro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(v. campioni primari Cap. 1)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L'</a:t>
            </a:r>
            <a:r>
              <a:rPr lang="it-IT" altLang="it-IT" sz="3200" b="1" u="sng" dirty="0">
                <a:solidFill>
                  <a:srgbClr val="C8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inc. rel.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indica, </a:t>
            </a:r>
            <a:r>
              <a:rPr lang="it-IT" altLang="it-IT" sz="30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indipendentemente dal valore e tipo del misurando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il </a:t>
            </a:r>
            <a:r>
              <a:rPr lang="it-IT" altLang="it-IT" sz="3200" b="1" u="sng" dirty="0">
                <a:solidFill>
                  <a:srgbClr val="C8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grado di (non) conoscenza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che abbiamo raggiunto sul valore di misura</a:t>
            </a:r>
          </a:p>
        </p:txBody>
      </p:sp>
    </p:spTree>
    <p:extLst>
      <p:ext uri="{BB962C8B-B14F-4D97-AF65-F5344CB8AC3E}">
        <p14:creationId xmlns:p14="http://schemas.microsoft.com/office/powerpoint/2010/main" val="401877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-50800"/>
            <a:ext cx="8229600" cy="105251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estesa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black">
          <a:xfrm>
            <a:off x="131763" y="1106488"/>
            <a:ext cx="8739187" cy="304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Quando si vuole definire un intervallo di valori, attorno al valore di misura        ,     “all’interno del quale si ritiene che il misurando debba cadere con un certo livello di confidenza (probabilità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anche &gt;68%)”, si utilizza l’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estesa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7077075" y="1598613"/>
          <a:ext cx="128111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Equazione" r:id="rId4" imgW="257085" imgH="47847" progId="Equation.3">
                  <p:embed/>
                </p:oleObj>
              </mc:Choice>
              <mc:Fallback>
                <p:oleObj name="Equazione" r:id="rId4" imgW="257085" imgH="47847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77075" y="1598613"/>
                        <a:ext cx="128111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black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827213" y="4308475"/>
            <a:ext cx="4440237" cy="1993900"/>
            <a:chOff x="1151" y="2714"/>
            <a:chExt cx="2797" cy="1256"/>
          </a:xfrm>
        </p:grpSpPr>
        <p:graphicFrame>
          <p:nvGraphicFramePr>
            <p:cNvPr id="13" name="Object 9"/>
            <p:cNvGraphicFramePr>
              <a:graphicFrameLocks noChangeAspect="1"/>
            </p:cNvGraphicFramePr>
            <p:nvPr/>
          </p:nvGraphicFramePr>
          <p:xfrm>
            <a:off x="1646" y="2714"/>
            <a:ext cx="1683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57" name="Equazione" r:id="rId6" imgW="733435" imgH="104784" progId="Equation.3">
                    <p:embed/>
                  </p:oleObj>
                </mc:Choice>
                <mc:Fallback>
                  <p:oleObj name="Equazione" r:id="rId6" imgW="733435" imgH="104784" progId="Equation.3">
                    <p:embed/>
                    <p:pic>
                      <p:nvPicPr>
                        <p:cNvPr id="1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646" y="2714"/>
                          <a:ext cx="1683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0"/>
            <p:cNvSpPr txBox="1">
              <a:spLocks noChangeArrowheads="1"/>
            </p:cNvSpPr>
            <p:nvPr/>
          </p:nvSpPr>
          <p:spPr bwMode="black">
            <a:xfrm>
              <a:off x="1159" y="3190"/>
              <a:ext cx="267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k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it-IT" altLang="it-IT" sz="3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fattore di copertura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black">
            <a:xfrm>
              <a:off x="1151" y="3605"/>
              <a:ext cx="27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valori tipici </a:t>
              </a: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k 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= “1”; 2; 3</a:t>
              </a:r>
              <a:endPara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black">
          <a:xfrm>
            <a:off x="6494463" y="5780088"/>
            <a:ext cx="3036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68%; 95%; 99.7%)</a:t>
            </a:r>
            <a:endParaRPr lang="it-IT" altLang="it-IT" sz="24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Cifre significative per l’incertezza</a:t>
            </a: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black">
          <a:xfrm>
            <a:off x="430213" y="977299"/>
            <a:ext cx="8264525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L’incertezza si esprime con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una o al più due cifre significative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(è una Norma internazionale)</a:t>
            </a:r>
          </a:p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Esiste anche un’incertezza dell’incertezza e di solito non ha alcun senso impiegare più di due cifre significative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</a:t>
            </a:r>
            <a:r>
              <a:rPr lang="it-IT" altLang="it-IT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it-IT" altLang="it-IT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48167" name="Rectangle 7"/>
          <p:cNvSpPr>
            <a:spLocks noChangeArrowheads="1"/>
          </p:cNvSpPr>
          <p:nvPr/>
        </p:nvSpPr>
        <p:spPr bwMode="black">
          <a:xfrm>
            <a:off x="430213" y="3254375"/>
            <a:ext cx="8404225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Nell’arrotondamento di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un’incertezza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 1 cifra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deve sempre </a:t>
            </a:r>
            <a:r>
              <a:rPr lang="it-IT" alt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arrotondare per eccesso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a meno che l’arrotondamento per difetto non comporti un errore inferiore al 5% del valore</a:t>
            </a:r>
            <a:b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Arrotondando l’INC a 2 cifre vanno bene gli arrotondamenti usuali dei numeri (tutti quelli per difetto sono sempre &lt;5%)</a:t>
            </a:r>
          </a:p>
        </p:txBody>
      </p:sp>
      <p:sp>
        <p:nvSpPr>
          <p:cNvPr id="348168" name="Rectangle 8"/>
          <p:cNvSpPr>
            <a:spLocks noChangeArrowheads="1"/>
          </p:cNvSpPr>
          <p:nvPr/>
        </p:nvSpPr>
        <p:spPr bwMode="black">
          <a:xfrm>
            <a:off x="430213" y="5743575"/>
            <a:ext cx="8450262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Tahoma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Tahoma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Nei calcoli e passaggi intermedi, conviene conservare anche più di due cifre significative </a:t>
            </a:r>
          </a:p>
        </p:txBody>
      </p:sp>
    </p:spTree>
    <p:extLst>
      <p:ext uri="{BB962C8B-B14F-4D97-AF65-F5344CB8AC3E}">
        <p14:creationId xmlns:p14="http://schemas.microsoft.com/office/powerpoint/2010/main" val="277904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6" grpId="0"/>
      <p:bldP spid="348167" grpId="0"/>
      <p:bldP spid="3481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itchFamily="18" charset="0"/>
              </a:rPr>
              <a:t>Arrotondamenti INC a una cifra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430213" y="993775"/>
            <a:ext cx="8523287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Tahoma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Tahoma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Arrotondando l’INC a una sola cifra, sono possibili questi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20 arrotondamenti per difetto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: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black">
          <a:xfrm>
            <a:off x="504825" y="4660383"/>
            <a:ext cx="7985125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Tutti gli altri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70 arrotondamenti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da 2 a 1 cifra, devono essere effettuati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eccesso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11933"/>
            <a:ext cx="2482850" cy="217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821458"/>
            <a:ext cx="2493963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8" y="1840966"/>
            <a:ext cx="25082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black">
          <a:xfrm>
            <a:off x="560388" y="5432333"/>
            <a:ext cx="8247062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“Solo” 20 casi su 90 si  arrotondano per difetto (70 su 90 per eccesso)… </a:t>
            </a:r>
          </a:p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Se, senza riflettere, arrotondo per eccesso, che probabilità ho di “azzeccare”?</a:t>
            </a:r>
            <a:endParaRPr lang="it-IT" altLang="it-IT" sz="20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black">
          <a:xfrm>
            <a:off x="560388" y="5996861"/>
            <a:ext cx="8247062" cy="3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 i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Inoltre, su una INC è più grave… errare in eccesso o in difetto?</a:t>
            </a:r>
            <a:endParaRPr lang="it-IT" altLang="it-IT" sz="2000" i="1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black">
          <a:xfrm>
            <a:off x="527050" y="6342446"/>
            <a:ext cx="8247062" cy="3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Usando 2 cifre l’arrotondamento è molto semplice </a:t>
            </a:r>
            <a:r>
              <a:rPr lang="it-IT" alt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(‘’</a:t>
            </a:r>
            <a:r>
              <a:rPr lang="it-IT" alt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</a:t>
            </a:r>
            <a:r>
              <a:rPr lang="it-IT" altLang="it-IT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</a:t>
            </a:r>
            <a:r>
              <a:rPr lang="it-IT" alt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5 in su e </a:t>
            </a:r>
            <a:r>
              <a:rPr lang="it-IT" altLang="it-IT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&lt;</a:t>
            </a:r>
            <a:r>
              <a:rPr lang="it-IT" alt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5 in giù’’)</a:t>
            </a:r>
            <a:endParaRPr lang="it-IT" altLang="it-IT" sz="16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4457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calcolo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A (1/5)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844550" y="1866900"/>
            <a:ext cx="7737475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dispone di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10 misure ripetute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di una tensione incognita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endParaRPr lang="it-IT" altLang="it-IT" sz="3200" i="1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Calcolare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el-GR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ph idx="1"/>
          </p:nvPr>
        </p:nvGraphicFramePr>
        <p:xfrm>
          <a:off x="298450" y="4122738"/>
          <a:ext cx="8502650" cy="1216026"/>
        </p:xfrm>
        <a:graphic>
          <a:graphicData uri="http://schemas.openxmlformats.org/drawingml/2006/table">
            <a:tbl>
              <a:tblPr/>
              <a:tblGrid>
                <a:gridCol w="14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080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k</a:t>
                      </a: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 [1]</a:t>
                      </a:r>
                      <a:endParaRPr kumimoji="0" lang="it-IT" altLang="it-IT" sz="32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Book Antiqua" panose="02040602050305030304" pitchFamily="18" charset="0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10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V</a:t>
                      </a:r>
                      <a:r>
                        <a:rPr kumimoji="0" lang="it-IT" altLang="it-IT" sz="32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k</a:t>
                      </a:r>
                      <a:r>
                        <a:rPr kumimoji="0" lang="it-IT" altLang="it-IT" sz="3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[V]</a:t>
                      </a:r>
                      <a:endParaRPr kumimoji="0" lang="it-IT" altLang="it-IT" sz="3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Book Antiqua" panose="02040602050305030304" pitchFamily="18" charset="0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8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7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4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calcolo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A (2/5)</a:t>
            </a:r>
          </a:p>
        </p:txBody>
      </p:sp>
      <p:sp>
        <p:nvSpPr>
          <p:cNvPr id="352259" name="Rectangle 3"/>
          <p:cNvSpPr>
            <a:spLocks noChangeArrowheads="1"/>
          </p:cNvSpPr>
          <p:nvPr/>
        </p:nvSpPr>
        <p:spPr bwMode="black">
          <a:xfrm>
            <a:off x="265113" y="1020763"/>
            <a:ext cx="88788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endParaRPr lang="it-IT" altLang="it-IT">
              <a:latin typeface="Book Antiqua" panose="02040602050305030304" pitchFamily="18" charset="0"/>
            </a:endParaRP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62471" name="Object 5"/>
          <p:cNvGraphicFramePr>
            <a:graphicFrameLocks noChangeAspect="1"/>
          </p:cNvGraphicFramePr>
          <p:nvPr/>
        </p:nvGraphicFramePr>
        <p:xfrm>
          <a:off x="1338263" y="1550988"/>
          <a:ext cx="147161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0" name="Equation" r:id="rId4" imgW="1095365" imgH="219137" progId="Equation.3">
                  <p:embed/>
                </p:oleObj>
              </mc:Choice>
              <mc:Fallback>
                <p:oleObj name="Equation" r:id="rId4" imgW="1095365" imgH="219137" progId="Equation.3">
                  <p:embed/>
                  <p:pic>
                    <p:nvPicPr>
                      <p:cNvPr id="6247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338263" y="1550988"/>
                        <a:ext cx="1471612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2" name="Object 6"/>
          <p:cNvGraphicFramePr>
            <a:graphicFrameLocks noChangeAspect="1"/>
          </p:cNvGraphicFramePr>
          <p:nvPr/>
        </p:nvGraphicFramePr>
        <p:xfrm>
          <a:off x="2968625" y="1204913"/>
          <a:ext cx="4225925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1" name="Equation" r:id="rId6" imgW="1390750" imgH="304782" progId="Equation.3">
                  <p:embed/>
                </p:oleObj>
              </mc:Choice>
              <mc:Fallback>
                <p:oleObj name="Equation" r:id="rId6" imgW="1390750" imgH="304782" progId="Equation.3">
                  <p:embed/>
                  <p:pic>
                    <p:nvPicPr>
                      <p:cNvPr id="352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68625" y="1204913"/>
                        <a:ext cx="4225925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Rectangle 7"/>
          <p:cNvSpPr>
            <a:spLocks noChangeArrowheads="1"/>
          </p:cNvSpPr>
          <p:nvPr/>
        </p:nvSpPr>
        <p:spPr bwMode="black">
          <a:xfrm>
            <a:off x="0" y="1117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52264" name="Object 8"/>
          <p:cNvGraphicFramePr>
            <a:graphicFrameLocks noChangeAspect="1"/>
          </p:cNvGraphicFramePr>
          <p:nvPr/>
        </p:nvGraphicFramePr>
        <p:xfrm>
          <a:off x="1597025" y="2884488"/>
          <a:ext cx="12938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2" name="Equation" r:id="rId8" imgW="381080" imgH="95215" progId="Equation.3">
                  <p:embed/>
                </p:oleObj>
              </mc:Choice>
              <mc:Fallback>
                <p:oleObj name="Equation" r:id="rId8" imgW="381080" imgH="95215" progId="Equation.3">
                  <p:embed/>
                  <p:pic>
                    <p:nvPicPr>
                      <p:cNvPr id="3522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97025" y="2884488"/>
                        <a:ext cx="12938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5" name="Object 9"/>
          <p:cNvGraphicFramePr>
            <a:graphicFrameLocks noChangeAspect="1"/>
          </p:cNvGraphicFramePr>
          <p:nvPr/>
        </p:nvGraphicFramePr>
        <p:xfrm>
          <a:off x="2998788" y="2684463"/>
          <a:ext cx="11731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3" name="Equation" r:id="rId10" imgW="857430" imgH="704779" progId="Equation.3">
                  <p:embed/>
                </p:oleObj>
              </mc:Choice>
              <mc:Fallback>
                <p:oleObj name="Equation" r:id="rId10" imgW="857430" imgH="704779" progId="Equation.3">
                  <p:embed/>
                  <p:pic>
                    <p:nvPicPr>
                      <p:cNvPr id="3522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98788" y="2684463"/>
                        <a:ext cx="11731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6" name="Object 10"/>
          <p:cNvGraphicFramePr>
            <a:graphicFrameLocks noChangeAspect="1"/>
          </p:cNvGraphicFramePr>
          <p:nvPr/>
        </p:nvGraphicFramePr>
        <p:xfrm>
          <a:off x="2552700" y="3733800"/>
          <a:ext cx="4321175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name="Equation" r:id="rId12" imgW="1476445" imgH="380858" progId="Equation.3">
                  <p:embed/>
                </p:oleObj>
              </mc:Choice>
              <mc:Fallback>
                <p:oleObj name="Equation" r:id="rId12" imgW="1476445" imgH="380858" progId="Equation.3">
                  <p:embed/>
                  <p:pic>
                    <p:nvPicPr>
                      <p:cNvPr id="35226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52700" y="3733800"/>
                        <a:ext cx="4321175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7" name="Object 11"/>
          <p:cNvGraphicFramePr>
            <a:graphicFrameLocks noChangeAspect="1"/>
          </p:cNvGraphicFramePr>
          <p:nvPr/>
        </p:nvGraphicFramePr>
        <p:xfrm>
          <a:off x="2622550" y="5048250"/>
          <a:ext cx="4584700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5" name="Equation" r:id="rId14" imgW="1666985" imgH="409566" progId="Equation.3">
                  <p:embed/>
                </p:oleObj>
              </mc:Choice>
              <mc:Fallback>
                <p:oleObj name="Equation" r:id="rId14" imgW="1666985" imgH="409566" progId="Equation.3">
                  <p:embed/>
                  <p:pic>
                    <p:nvPicPr>
                      <p:cNvPr id="352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22550" y="5048250"/>
                        <a:ext cx="4584700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8" name="AutoShape 12"/>
          <p:cNvSpPr>
            <a:spLocks noChangeArrowheads="1"/>
          </p:cNvSpPr>
          <p:nvPr/>
        </p:nvSpPr>
        <p:spPr bwMode="auto">
          <a:xfrm>
            <a:off x="4951413" y="2482850"/>
            <a:ext cx="668337" cy="515938"/>
          </a:xfrm>
          <a:prstGeom prst="wedgeRoundRectCallout">
            <a:avLst>
              <a:gd name="adj1" fmla="val -208671"/>
              <a:gd name="adj2" fmla="val 49079"/>
              <a:gd name="adj3" fmla="val 16667"/>
            </a:avLst>
          </a:prstGeom>
          <a:solidFill>
            <a:schemeClr val="accent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400">
                <a:solidFill>
                  <a:srgbClr val="FF0000"/>
                </a:solidFill>
              </a:rPr>
              <a:t>1</a:t>
            </a:r>
            <a:r>
              <a:rPr lang="it-IT" altLang="it-IT" sz="2400" baseline="300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52269" name="AutoShape 13"/>
          <p:cNvSpPr>
            <a:spLocks noChangeArrowheads="1"/>
          </p:cNvSpPr>
          <p:nvPr/>
        </p:nvSpPr>
        <p:spPr bwMode="auto">
          <a:xfrm>
            <a:off x="7680325" y="2884488"/>
            <a:ext cx="717550" cy="498475"/>
          </a:xfrm>
          <a:prstGeom prst="wedgeRoundRectCallout">
            <a:avLst>
              <a:gd name="adj1" fmla="val -253319"/>
              <a:gd name="adj2" fmla="val 132167"/>
              <a:gd name="adj3" fmla="val 16667"/>
            </a:avLst>
          </a:prstGeom>
          <a:solidFill>
            <a:schemeClr val="accent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400">
                <a:solidFill>
                  <a:srgbClr val="FF0000"/>
                </a:solidFill>
              </a:rPr>
              <a:t>2</a:t>
            </a:r>
            <a:r>
              <a:rPr lang="it-IT" altLang="it-IT" baseline="30000">
                <a:solidFill>
                  <a:srgbClr val="FF0000"/>
                </a:solidFill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52270" name="AutoShape 14"/>
          <p:cNvSpPr>
            <a:spLocks noChangeArrowheads="1"/>
          </p:cNvSpPr>
          <p:nvPr/>
        </p:nvSpPr>
        <p:spPr bwMode="auto">
          <a:xfrm>
            <a:off x="1154113" y="4891088"/>
            <a:ext cx="717550" cy="498475"/>
          </a:xfrm>
          <a:prstGeom prst="wedgeRoundRectCallout">
            <a:avLst>
              <a:gd name="adj1" fmla="val 229426"/>
              <a:gd name="adj2" fmla="val 81528"/>
              <a:gd name="adj3" fmla="val 16667"/>
            </a:avLst>
          </a:prstGeom>
          <a:solidFill>
            <a:schemeClr val="accent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400">
                <a:solidFill>
                  <a:srgbClr val="FF0000"/>
                </a:solidFill>
              </a:rPr>
              <a:t>3</a:t>
            </a:r>
            <a:r>
              <a:rPr lang="it-IT" altLang="it-IT" sz="2400" baseline="3000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4933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8" grpId="0" animBg="1"/>
      <p:bldP spid="352269" grpId="0" animBg="1"/>
      <p:bldP spid="3522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0"/>
            <a:ext cx="8229600" cy="947738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Approccio statistico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black">
          <a:xfrm>
            <a:off x="708025" y="974725"/>
            <a:ext cx="775017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 u="sng">
                <a:solidFill>
                  <a:srgbClr val="FFFF00"/>
                </a:solidFill>
                <a:latin typeface="Book Antiqua" panose="02040602050305030304" pitchFamily="18" charset="0"/>
              </a:rPr>
              <a:t>La misurazione non è una scienza esatta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150813" y="1749425"/>
            <a:ext cx="8878887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Le misure sono sempre affette da </a:t>
            </a: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“fluttuazioni”</a:t>
            </a:r>
            <a:r>
              <a:rPr lang="it-IT" altLang="it-IT">
                <a:latin typeface="Book Antiqua" panose="02040602050305030304" pitchFamily="18" charset="0"/>
              </a:rPr>
              <a:t> o errori (almeno potenziali), </a:t>
            </a: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mai perfettamente conoscibili</a:t>
            </a:r>
            <a:r>
              <a:rPr lang="it-IT" altLang="it-IT">
                <a:latin typeface="Book Antiqua" panose="02040602050305030304" pitchFamily="18" charset="0"/>
              </a:rPr>
              <a:t>, che si traducono in una naturale “indeterminazione” o </a:t>
            </a: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INCERTEZZA</a:t>
            </a:r>
            <a:r>
              <a:rPr lang="it-IT" altLang="it-IT" b="1">
                <a:latin typeface="Book Antiqua" panose="02040602050305030304" pitchFamily="18" charset="0"/>
              </a:rPr>
              <a:t> </a:t>
            </a: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sul risultato di misura</a:t>
            </a:r>
            <a:endParaRPr lang="it-IT" altLang="it-IT">
              <a:latin typeface="Book Antiqua" panose="02040602050305030304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black">
          <a:xfrm>
            <a:off x="150813" y="4175125"/>
            <a:ext cx="8878887" cy="204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Occorre lasciare un </a:t>
            </a: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approccio deterministico</a:t>
            </a:r>
            <a:r>
              <a:rPr lang="it-IT" altLang="it-IT">
                <a:latin typeface="Book Antiqua" panose="0204060205030503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(si vorrebbero </a:t>
            </a:r>
            <a:r>
              <a:rPr lang="it-IT" altLang="it-IT" u="sng">
                <a:latin typeface="Book Antiqua" panose="02040602050305030304" pitchFamily="18" charset="0"/>
              </a:rPr>
              <a:t>conoscere le fluttuazioni</a:t>
            </a:r>
            <a:r>
              <a:rPr lang="it-IT" altLang="it-IT">
                <a:latin typeface="Book Antiqua" panose="02040602050305030304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in favore di un </a:t>
            </a:r>
            <a:r>
              <a:rPr lang="it-IT" altLang="it-IT" b="1">
                <a:solidFill>
                  <a:srgbClr val="FFFF00"/>
                </a:solidFill>
                <a:latin typeface="Book Antiqua" panose="02040602050305030304" pitchFamily="18" charset="0"/>
              </a:rPr>
              <a:t>approccio statistico </a:t>
            </a:r>
            <a:r>
              <a:rPr lang="it-IT" altLang="it-IT">
                <a:latin typeface="Book Antiqua" panose="02040602050305030304" pitchFamily="18" charset="0"/>
              </a:rPr>
              <a:t>grazie 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quale </a:t>
            </a:r>
            <a:r>
              <a:rPr lang="it-IT" altLang="it-IT" b="1" u="sng">
                <a:latin typeface="Book Antiqua" panose="02040602050305030304" pitchFamily="18" charset="0"/>
              </a:rPr>
              <a:t>è possibile</a:t>
            </a:r>
            <a:r>
              <a:rPr lang="it-IT" altLang="it-IT">
                <a:latin typeface="Book Antiqua" panose="02040602050305030304" pitchFamily="18" charset="0"/>
              </a:rPr>
              <a:t> </a:t>
            </a:r>
            <a:r>
              <a:rPr lang="it-IT" altLang="it-IT" b="1" u="sng">
                <a:latin typeface="Book Antiqua" panose="02040602050305030304" pitchFamily="18" charset="0"/>
              </a:rPr>
              <a:t>stimare le fluttuazioni</a:t>
            </a:r>
            <a:endParaRPr lang="it-IT" altLang="it-IT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275763" cy="107791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calcolo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A (3/5)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1281113" y="1222375"/>
            <a:ext cx="47323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espressione per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el-GR" altLang="it-IT" sz="3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1211263" y="2144713"/>
            <a:ext cx="6410325" cy="579437"/>
            <a:chOff x="763" y="1291"/>
            <a:chExt cx="4038" cy="36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black">
            <a:xfrm>
              <a:off x="763" y="1291"/>
              <a:ext cx="33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Calcoliamo prima gli scarti</a:t>
              </a:r>
            </a:p>
          </p:txBody>
        </p:sp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3949" y="1326"/>
            <a:ext cx="852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4" name="Equation" r:id="rId4" imgW="1095365" imgH="304782" progId="Equation.3">
                    <p:embed/>
                  </p:oleObj>
                </mc:Choice>
                <mc:Fallback>
                  <p:oleObj name="Equation" r:id="rId4" imgW="1095365" imgH="304782" progId="Equation.3">
                    <p:embed/>
                    <p:pic>
                      <p:nvPicPr>
                        <p:cNvPr id="1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949" y="1326"/>
                          <a:ext cx="852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Group 37"/>
          <p:cNvGraphicFramePr>
            <a:graphicFrameLocks noGrp="1"/>
          </p:cNvGraphicFramePr>
          <p:nvPr>
            <p:ph idx="1"/>
          </p:nvPr>
        </p:nvGraphicFramePr>
        <p:xfrm>
          <a:off x="317500" y="2824163"/>
          <a:ext cx="8421688" cy="650875"/>
        </p:xfrm>
        <a:graphic>
          <a:graphicData uri="http://schemas.openxmlformats.org/drawingml/2006/table">
            <a:tbl>
              <a:tblPr/>
              <a:tblGrid>
                <a:gridCol w="21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3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38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50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it-IT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Book Antiqua" panose="0204060205030503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2000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Font typeface="Tahoma" panose="020B060403050404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it-IT" altLang="it-IT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Book Antiqua" panose="0204060205030503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Object 33"/>
          <p:cNvGraphicFramePr>
            <a:graphicFrameLocks noChangeAspect="1"/>
          </p:cNvGraphicFramePr>
          <p:nvPr/>
        </p:nvGraphicFramePr>
        <p:xfrm>
          <a:off x="431800" y="2881313"/>
          <a:ext cx="195421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5" name="Equation" r:id="rId6" imgW="1638260" imgH="304782" progId="Equation.3">
                  <p:embed/>
                </p:oleObj>
              </mc:Choice>
              <mc:Fallback>
                <p:oleObj name="Equation" r:id="rId6" imgW="1638260" imgH="304782" progId="Equation.3">
                  <p:embed/>
                  <p:pic>
                    <p:nvPicPr>
                      <p:cNvPr id="12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31800" y="2881313"/>
                        <a:ext cx="1954213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34"/>
          <p:cNvSpPr txBox="1">
            <a:spLocks noChangeArrowheads="1"/>
          </p:cNvSpPr>
          <p:nvPr/>
        </p:nvSpPr>
        <p:spPr bwMode="black">
          <a:xfrm>
            <a:off x="2795588" y="3662744"/>
            <a:ext cx="3095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poi ricavare</a:t>
            </a:r>
          </a:p>
        </p:txBody>
      </p:sp>
      <p:graphicFrame>
        <p:nvGraphicFramePr>
          <p:cNvPr id="14" name="Object 35"/>
          <p:cNvGraphicFramePr>
            <a:graphicFrameLocks noChangeAspect="1"/>
          </p:cNvGraphicFramePr>
          <p:nvPr>
            <p:extLst/>
          </p:nvPr>
        </p:nvGraphicFramePr>
        <p:xfrm>
          <a:off x="165100" y="4162425"/>
          <a:ext cx="8742363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6" name="Equation" r:id="rId8" imgW="3568680" imgH="444240" progId="Equation.DSMT4">
                  <p:embed/>
                </p:oleObj>
              </mc:Choice>
              <mc:Fallback>
                <p:oleObj name="Equation" r:id="rId8" imgW="3568680" imgH="444240" progId="Equation.DSMT4">
                  <p:embed/>
                  <p:pic>
                    <p:nvPicPr>
                      <p:cNvPr id="14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5100" y="4162425"/>
                        <a:ext cx="8742363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6"/>
          <p:cNvGraphicFramePr>
            <a:graphicFrameLocks noChangeAspect="1"/>
          </p:cNvGraphicFramePr>
          <p:nvPr>
            <p:extLst/>
          </p:nvPr>
        </p:nvGraphicFramePr>
        <p:xfrm>
          <a:off x="2451209" y="5278438"/>
          <a:ext cx="4282856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7" name="Equation" r:id="rId10" imgW="1282680" imgH="444240" progId="Equation.DSMT4">
                  <p:embed/>
                </p:oleObj>
              </mc:Choice>
              <mc:Fallback>
                <p:oleObj name="Equation" r:id="rId10" imgW="1282680" imgH="444240" progId="Equation.DSMT4">
                  <p:embed/>
                  <p:pic>
                    <p:nvPicPr>
                      <p:cNvPr id="15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51209" y="5278438"/>
                        <a:ext cx="4282856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4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006475"/>
            <a:ext cx="3598863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5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calcolo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A (4/5)</a:t>
            </a:r>
          </a:p>
        </p:txBody>
      </p:sp>
      <p:sp>
        <p:nvSpPr>
          <p:cNvPr id="356358" name="Text Box 6"/>
          <p:cNvSpPr txBox="1">
            <a:spLocks noChangeArrowheads="1"/>
          </p:cNvSpPr>
          <p:nvPr/>
        </p:nvSpPr>
        <p:spPr bwMode="black">
          <a:xfrm>
            <a:off x="311150" y="1222375"/>
            <a:ext cx="47323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</a:t>
            </a:r>
            <a:r>
              <a:rPr lang="it-IT" altLang="it-IT" sz="32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espressione per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el-GR" altLang="it-IT" sz="3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356361" name="Group 9"/>
          <p:cNvGrpSpPr>
            <a:grpSpLocks/>
          </p:cNvGrpSpPr>
          <p:nvPr/>
        </p:nvGrpSpPr>
        <p:grpSpPr bwMode="auto">
          <a:xfrm>
            <a:off x="1235075" y="2111375"/>
            <a:ext cx="7078663" cy="931863"/>
            <a:chOff x="426" y="1202"/>
            <a:chExt cx="4459" cy="587"/>
          </a:xfrm>
        </p:grpSpPr>
        <p:sp>
          <p:nvSpPr>
            <p:cNvPr id="356362" name="Text Box 10"/>
            <p:cNvSpPr txBox="1">
              <a:spLocks noChangeArrowheads="1"/>
            </p:cNvSpPr>
            <p:nvPr/>
          </p:nvSpPr>
          <p:spPr bwMode="black">
            <a:xfrm>
              <a:off x="426" y="1285"/>
              <a:ext cx="445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si calcola                          e </a:t>
              </a:r>
            </a:p>
          </p:txBody>
        </p:sp>
        <p:graphicFrame>
          <p:nvGraphicFramePr>
            <p:cNvPr id="66572" name="Object 11"/>
            <p:cNvGraphicFramePr>
              <a:graphicFrameLocks noChangeAspect="1"/>
            </p:cNvGraphicFramePr>
            <p:nvPr/>
          </p:nvGraphicFramePr>
          <p:xfrm>
            <a:off x="1589" y="1202"/>
            <a:ext cx="1523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58" name="Equation" r:id="rId4" imgW="2076310" imgH="723918" progId="Equation.3">
                    <p:embed/>
                  </p:oleObj>
                </mc:Choice>
                <mc:Fallback>
                  <p:oleObj name="Equation" r:id="rId4" imgW="2076310" imgH="723918" progId="Equation.3">
                    <p:embed/>
                    <p:pic>
                      <p:nvPicPr>
                        <p:cNvPr id="6657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589" y="1202"/>
                          <a:ext cx="1523" cy="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73" name="Object 12"/>
            <p:cNvGraphicFramePr>
              <a:graphicFrameLocks noChangeAspect="1"/>
            </p:cNvGraphicFramePr>
            <p:nvPr/>
          </p:nvGraphicFramePr>
          <p:xfrm>
            <a:off x="3416" y="1333"/>
            <a:ext cx="89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59" name="Equation" r:id="rId6" imgW="1085790" imgH="304782" progId="Equation.3">
                    <p:embed/>
                  </p:oleObj>
                </mc:Choice>
                <mc:Fallback>
                  <p:oleObj name="Equation" r:id="rId6" imgW="1085790" imgH="304782" progId="Equation.3">
                    <p:embed/>
                    <p:pic>
                      <p:nvPicPr>
                        <p:cNvPr id="6657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416" y="1333"/>
                          <a:ext cx="89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6367" name="Object 15"/>
          <p:cNvGraphicFramePr>
            <a:graphicFrameLocks noChangeAspect="1"/>
          </p:cNvGraphicFramePr>
          <p:nvPr/>
        </p:nvGraphicFramePr>
        <p:xfrm>
          <a:off x="1298575" y="3190875"/>
          <a:ext cx="7026275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0" name="Equation" r:id="rId8" imgW="2314725" imgH="323921" progId="Equation.3">
                  <p:embed/>
                </p:oleObj>
              </mc:Choice>
              <mc:Fallback>
                <p:oleObj name="Equation" r:id="rId8" imgW="2314725" imgH="323921" progId="Equation.3">
                  <p:embed/>
                  <p:pic>
                    <p:nvPicPr>
                      <p:cNvPr id="3563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298575" y="3190875"/>
                        <a:ext cx="7026275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69" name="Object 17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517775" y="4619625"/>
          <a:ext cx="3884613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1" name="Equation" r:id="rId10" imgW="1282680" imgH="444240" progId="Equation.DSMT4">
                  <p:embed/>
                </p:oleObj>
              </mc:Choice>
              <mc:Fallback>
                <p:oleObj name="Equation" r:id="rId10" imgW="1282680" imgH="444240" progId="Equation.DSMT4">
                  <p:embed/>
                  <p:pic>
                    <p:nvPicPr>
                      <p:cNvPr id="3563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17775" y="4619625"/>
                        <a:ext cx="3884613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9" name="Picture 2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1004888"/>
            <a:ext cx="4333875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05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calcolo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it-IT" altLang="it-IT" dirty="0" err="1">
                <a:solidFill>
                  <a:schemeClr val="tx1"/>
                </a:solidFill>
                <a:latin typeface="Book Antiqua" panose="02040602050305030304" pitchFamily="18" charset="0"/>
              </a:rPr>
              <a:t>cat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. A (5/5)</a:t>
            </a:r>
          </a:p>
        </p:txBody>
      </p:sp>
      <p:sp>
        <p:nvSpPr>
          <p:cNvPr id="358403" name="Text Box 3"/>
          <p:cNvSpPr txBox="1">
            <a:spLocks noChangeArrowheads="1"/>
          </p:cNvSpPr>
          <p:nvPr/>
        </p:nvSpPr>
        <p:spPr bwMode="black">
          <a:xfrm>
            <a:off x="1619250" y="1222375"/>
            <a:ext cx="52943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</a:t>
            </a:r>
            <a:r>
              <a:rPr lang="it-IT" altLang="it-IT" sz="32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espressione per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</a:t>
            </a:r>
            <a:endParaRPr lang="el-GR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358413" name="Group 13"/>
          <p:cNvGrpSpPr>
            <a:grpSpLocks/>
          </p:cNvGrpSpPr>
          <p:nvPr/>
        </p:nvGrpSpPr>
        <p:grpSpPr bwMode="auto">
          <a:xfrm>
            <a:off x="403225" y="2084388"/>
            <a:ext cx="8740775" cy="1798637"/>
            <a:chOff x="254" y="1313"/>
            <a:chExt cx="5506" cy="1133"/>
          </a:xfrm>
        </p:grpSpPr>
        <p:sp>
          <p:nvSpPr>
            <p:cNvPr id="358406" name="Text Box 6"/>
            <p:cNvSpPr txBox="1">
              <a:spLocks noChangeArrowheads="1"/>
            </p:cNvSpPr>
            <p:nvPr/>
          </p:nvSpPr>
          <p:spPr bwMode="black">
            <a:xfrm>
              <a:off x="254" y="1313"/>
              <a:ext cx="5506" cy="1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dobbiamo prima conoscere o calcolare la radice della varianza campionaria (dev.st. camp.)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s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(</a:t>
              </a: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V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) = 1.1547 V   e poi dividere per  </a:t>
              </a:r>
            </a:p>
          </p:txBody>
        </p:sp>
        <p:graphicFrame>
          <p:nvGraphicFramePr>
            <p:cNvPr id="68623" name="Object 7"/>
            <p:cNvGraphicFramePr>
              <a:graphicFrameLocks noChangeAspect="1"/>
            </p:cNvGraphicFramePr>
            <p:nvPr/>
          </p:nvGraphicFramePr>
          <p:xfrm>
            <a:off x="4273" y="2131"/>
            <a:ext cx="35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67" name="Equation" r:id="rId4" imgW="361930" imgH="247845" progId="Equation.3">
                    <p:embed/>
                  </p:oleObj>
                </mc:Choice>
                <mc:Fallback>
                  <p:oleObj name="Equation" r:id="rId4" imgW="361930" imgH="247845" progId="Equation.3">
                    <p:embed/>
                    <p:pic>
                      <p:nvPicPr>
                        <p:cNvPr id="6862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273" y="2131"/>
                          <a:ext cx="354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8409" name="Object 9"/>
          <p:cNvGraphicFramePr>
            <a:graphicFrameLocks noChangeAspect="1"/>
          </p:cNvGraphicFramePr>
          <p:nvPr>
            <p:extLst/>
          </p:nvPr>
        </p:nvGraphicFramePr>
        <p:xfrm>
          <a:off x="1530350" y="3975100"/>
          <a:ext cx="546954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8" name="Equation" r:id="rId6" imgW="1866600" imgH="431640" progId="Equation.DSMT4">
                  <p:embed/>
                </p:oleObj>
              </mc:Choice>
              <mc:Fallback>
                <p:oleObj name="Equation" r:id="rId6" imgW="1866600" imgH="431640" progId="Equation.DSMT4">
                  <p:embed/>
                  <p:pic>
                    <p:nvPicPr>
                      <p:cNvPr id="3584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30350" y="3975100"/>
                        <a:ext cx="546954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6497638" y="1016000"/>
          <a:ext cx="7905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9" name="Equation" r:id="rId8" imgW="209690" imgH="295213" progId="Equation.3">
                  <p:embed/>
                </p:oleObj>
              </mc:Choice>
              <mc:Fallback>
                <p:oleObj name="Equation" r:id="rId8" imgW="209690" imgH="295213" progId="Equation.3">
                  <p:embed/>
                  <p:pic>
                    <p:nvPicPr>
                      <p:cNvPr id="6861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497638" y="1016000"/>
                        <a:ext cx="790575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15" name="Text Box 15"/>
          <p:cNvSpPr txBox="1">
            <a:spLocks noChangeArrowheads="1"/>
          </p:cNvSpPr>
          <p:nvPr/>
        </p:nvSpPr>
        <p:spPr bwMode="black">
          <a:xfrm>
            <a:off x="417513" y="5591175"/>
            <a:ext cx="87153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Volendo una cifra, di certo 0.37 V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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0.4 V ma se fosse stato 0.33 V sarebbe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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0.3 V o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 </a:t>
            </a:r>
            <a:r>
              <a:rPr lang="it-IT" altLang="it-IT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0.4 V ???</a:t>
            </a:r>
          </a:p>
        </p:txBody>
      </p:sp>
      <p:grpSp>
        <p:nvGrpSpPr>
          <p:cNvPr id="66575" name="Group 15"/>
          <p:cNvGrpSpPr>
            <a:grpSpLocks/>
          </p:cNvGrpSpPr>
          <p:nvPr/>
        </p:nvGrpSpPr>
        <p:grpSpPr bwMode="auto">
          <a:xfrm>
            <a:off x="5173663" y="6099175"/>
            <a:ext cx="1247775" cy="581025"/>
            <a:chOff x="2907" y="3874"/>
            <a:chExt cx="786" cy="366"/>
          </a:xfrm>
        </p:grpSpPr>
        <p:sp>
          <p:nvSpPr>
            <p:cNvPr id="68620" name="Line 13"/>
            <p:cNvSpPr>
              <a:spLocks noChangeShapeType="1"/>
            </p:cNvSpPr>
            <p:nvPr/>
          </p:nvSpPr>
          <p:spPr bwMode="auto">
            <a:xfrm flipV="1">
              <a:off x="2912" y="3874"/>
              <a:ext cx="781" cy="3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8621" name="Line 14"/>
            <p:cNvSpPr>
              <a:spLocks noChangeShapeType="1"/>
            </p:cNvSpPr>
            <p:nvPr/>
          </p:nvSpPr>
          <p:spPr bwMode="auto">
            <a:xfrm rot="10800000" flipH="1" flipV="1">
              <a:off x="2907" y="3908"/>
              <a:ext cx="781" cy="3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35735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12700"/>
            <a:ext cx="9144000" cy="133032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Cifre significative </a:t>
            </a:r>
            <a:b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per il risultato di una misura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black">
          <a:xfrm>
            <a:off x="692150" y="1403350"/>
            <a:ext cx="8264525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Con i numeri dell’esercizio precedente: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7.00 V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0.37 V  </a:t>
            </a: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o meglio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7.00(37) V</a:t>
            </a:r>
            <a:endParaRPr lang="it-IT" altLang="it-IT" dirty="0">
              <a:solidFill>
                <a:srgbClr val="FFFF00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None/>
              <a:defRPr/>
            </a:pP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o anche, in modo più approssimato </a:t>
            </a:r>
            <a:r>
              <a:rPr lang="it-IT" altLang="it-IT" sz="2000" dirty="0">
                <a:latin typeface="Book Antiqua" panose="02040602050305030304" pitchFamily="18" charset="0"/>
                <a:sym typeface="Symbol" panose="05050102010706020507" pitchFamily="18" charset="2"/>
              </a:rPr>
              <a:t>(INC 1 cifra)</a:t>
            </a: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:</a:t>
            </a:r>
            <a:b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7.0 V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0.4 V      </a:t>
            </a: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o meglio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7.0(4) V</a:t>
            </a:r>
            <a:endParaRPr lang="it-IT" altLang="it-IT" dirty="0">
              <a:solidFill>
                <a:srgbClr val="FFFF00"/>
              </a:solidFill>
              <a:latin typeface="Book Antiqua" panose="0204060205030503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endParaRPr lang="it-IT" altLang="it-IT" dirty="0">
              <a:latin typeface="Book Antiqua" panose="02040602050305030304" pitchFamily="18" charset="0"/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black">
          <a:xfrm>
            <a:off x="0" y="3516313"/>
            <a:ext cx="9144000" cy="190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Altro esempio:    =5289 V e </a:t>
            </a:r>
            <a:r>
              <a:rPr lang="it-IT" altLang="it-IT" i="1" dirty="0">
                <a:latin typeface="Book Antiqua" panose="02040602050305030304" pitchFamily="18" charset="0"/>
              </a:rPr>
              <a:t>u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</a:rPr>
              <a:t>V</a:t>
            </a:r>
            <a:r>
              <a:rPr lang="it-IT" altLang="it-IT" dirty="0">
                <a:latin typeface="Book Antiqua" panose="02040602050305030304" pitchFamily="18" charset="0"/>
              </a:rPr>
              <a:t>)=300 V=3.0</a:t>
            </a:r>
            <a:r>
              <a:rPr lang="en-US" altLang="it-IT" dirty="0">
                <a:latin typeface="Book Antiqua" panose="02040602050305030304" pitchFamily="18" charset="0"/>
              </a:rPr>
              <a:t>×</a:t>
            </a:r>
            <a:r>
              <a:rPr lang="it-IT" altLang="it-IT" dirty="0">
                <a:latin typeface="Book Antiqua" panose="02040602050305030304" pitchFamily="18" charset="0"/>
              </a:rPr>
              <a:t>10</a:t>
            </a:r>
            <a:r>
              <a:rPr lang="it-IT" altLang="it-IT" baseline="30000" dirty="0">
                <a:latin typeface="Book Antiqua" panose="02040602050305030304" pitchFamily="18" charset="0"/>
              </a:rPr>
              <a:t>2</a:t>
            </a:r>
            <a:r>
              <a:rPr lang="it-IT" altLang="it-IT" dirty="0">
                <a:latin typeface="Book Antiqua" panose="02040602050305030304" pitchFamily="18" charset="0"/>
              </a:rPr>
              <a:t> V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5290 V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300 V =529(30)</a:t>
            </a:r>
            <a:r>
              <a:rPr lang="en-US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×10</a:t>
            </a:r>
            <a:r>
              <a:rPr lang="en-US" altLang="it-IT" baseline="30000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1</a:t>
            </a:r>
            <a:r>
              <a:rPr lang="en-US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V=5.29(30) kV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o anche, in modo più approssimato ma rapido:</a:t>
            </a:r>
            <a:b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(5.3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0.3) kV = 5.3(3) kV</a:t>
            </a:r>
            <a:endParaRPr lang="it-IT" altLang="it-IT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36045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798763" y="3429000"/>
          <a:ext cx="4953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Equation" r:id="rId4" imgW="38299" imgH="76076" progId="Equation.3">
                  <p:embed/>
                </p:oleObj>
              </mc:Choice>
              <mc:Fallback>
                <p:oleObj name="Equation" r:id="rId4" imgW="38299" imgH="76076" progId="Equation.3">
                  <p:embed/>
                  <p:pic>
                    <p:nvPicPr>
                      <p:cNvPr id="360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98763" y="3429000"/>
                        <a:ext cx="4953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black">
          <a:xfrm>
            <a:off x="0" y="5553462"/>
            <a:ext cx="9144000" cy="96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E se fosse </a:t>
            </a:r>
            <a:r>
              <a:rPr lang="it-IT" altLang="it-IT" i="1" dirty="0">
                <a:latin typeface="Book Antiqua" panose="02040602050305030304" pitchFamily="18" charset="0"/>
              </a:rPr>
              <a:t>u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</a:rPr>
              <a:t>V</a:t>
            </a:r>
            <a:r>
              <a:rPr lang="it-IT" altLang="it-IT" dirty="0">
                <a:latin typeface="Book Antiqua" panose="02040602050305030304" pitchFamily="18" charset="0"/>
              </a:rPr>
              <a:t>)=0.37 V come nel caso precedente?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5289.00 V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0.37 V  </a:t>
            </a:r>
            <a:r>
              <a:rPr lang="it-IT" altLang="it-IT" sz="2800" dirty="0">
                <a:latin typeface="Book Antiqua" panose="02040602050305030304" pitchFamily="18" charset="0"/>
                <a:sym typeface="Symbol" panose="05050102010706020507" pitchFamily="18" charset="2"/>
              </a:rPr>
              <a:t>o meglio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 </a:t>
            </a:r>
            <a:r>
              <a:rPr lang="it-IT" altLang="it-IT" i="1" dirty="0">
                <a:solidFill>
                  <a:srgbClr val="FFFF00"/>
                </a:solidFill>
                <a:latin typeface="Book Antiqua" panose="02040602050305030304" pitchFamily="18" charset="0"/>
              </a:rPr>
              <a:t>V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= 5289.00(37) V</a:t>
            </a:r>
          </a:p>
        </p:txBody>
      </p:sp>
    </p:spTree>
    <p:extLst>
      <p:ext uri="{BB962C8B-B14F-4D97-AF65-F5344CB8AC3E}">
        <p14:creationId xmlns:p14="http://schemas.microsoft.com/office/powerpoint/2010/main" val="36930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di categoria B</a:t>
            </a:r>
          </a:p>
        </p:txBody>
      </p:sp>
      <p:sp>
        <p:nvSpPr>
          <p:cNvPr id="362499" name="Text Box 3"/>
          <p:cNvSpPr txBox="1">
            <a:spLocks noChangeArrowheads="1"/>
          </p:cNvSpPr>
          <p:nvPr/>
        </p:nvSpPr>
        <p:spPr bwMode="black">
          <a:xfrm>
            <a:off x="114300" y="931863"/>
            <a:ext cx="86518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basa sulla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definizione “a priori” di un  opportuno intervallo di valori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entro il quale si suppone debbano cadere i valori del misurando (con una data probabilità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pic>
        <p:nvPicPr>
          <p:cNvPr id="3625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788" y="3074988"/>
            <a:ext cx="5543550" cy="3225800"/>
          </a:xfrm>
          <a:noFill/>
        </p:spPr>
      </p:pic>
      <p:sp>
        <p:nvSpPr>
          <p:cNvPr id="362501" name="Text Box 5"/>
          <p:cNvSpPr txBox="1">
            <a:spLocks noChangeArrowheads="1"/>
          </p:cNvSpPr>
          <p:nvPr/>
        </p:nvSpPr>
        <p:spPr bwMode="black">
          <a:xfrm>
            <a:off x="7578725" y="5980113"/>
            <a:ext cx="1641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800" b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Es. </a:t>
            </a:r>
            <a:r>
              <a:rPr lang="it-IT" altLang="it-IT" sz="2800" b="1" i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 b="1" baseline="-2500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rete</a:t>
            </a:r>
            <a:endParaRPr lang="it-IT" altLang="it-IT" sz="2800" b="1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-69850"/>
            <a:ext cx="8229600" cy="105251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Parametri dell’intervallo</a:t>
            </a:r>
          </a:p>
        </p:txBody>
      </p:sp>
      <p:graphicFrame>
        <p:nvGraphicFramePr>
          <p:cNvPr id="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54038" y="2076450"/>
          <a:ext cx="43497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Equation" r:id="rId4" imgW="1505169" imgH="266505" progId="Equation.3">
                  <p:embed/>
                </p:oleObj>
              </mc:Choice>
              <mc:Fallback>
                <p:oleObj name="Equation" r:id="rId4" imgW="1505169" imgH="266505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4038" y="2076450"/>
                        <a:ext cx="43497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630" y="1649413"/>
            <a:ext cx="3811588" cy="2422525"/>
          </a:xfrm>
          <a:prstGeom prst="rect">
            <a:avLst/>
          </a:prstGeom>
          <a:noFill/>
        </p:spPr>
      </p:pic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black">
          <a:xfrm>
            <a:off x="449263" y="1014413"/>
            <a:ext cx="78676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L’intervallo fissato è tipicamente centrato attorno al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 medio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black">
          <a:xfrm>
            <a:off x="439738" y="3082925"/>
            <a:ext cx="48178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ha una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piena larghezza</a:t>
            </a: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522288" y="3630613"/>
          <a:ext cx="45243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1" name="Equation" r:id="rId7" imgW="1562140" imgH="104784" progId="Equation.3">
                  <p:embed/>
                </p:oleObj>
              </mc:Choice>
              <mc:Fallback>
                <p:oleObj name="Equation" r:id="rId7" imgW="1562140" imgH="104784" progId="Equation.3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22288" y="3630613"/>
                        <a:ext cx="452437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black">
          <a:xfrm>
            <a:off x="554038" y="4354513"/>
            <a:ext cx="8260448" cy="92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20000"/>
              <a:defRPr/>
            </a:pP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Alla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larghezza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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dell’intervallo </a:t>
            </a:r>
            <a:b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sarà legata l’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incertezza della misura</a:t>
            </a:r>
            <a:endParaRPr lang="it-IT" altLang="it-IT" sz="3200" b="1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black">
          <a:xfrm>
            <a:off x="592138" y="5329238"/>
            <a:ext cx="83947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associa all’intervallo una probabilità </a:t>
            </a:r>
            <a:r>
              <a:rPr lang="it-IT" altLang="it-IT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b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(ad esempio con distribuzione normale) </a:t>
            </a: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oppure una PDF specifica e si fanno i conti</a:t>
            </a:r>
          </a:p>
        </p:txBody>
      </p:sp>
    </p:spTree>
    <p:extLst>
      <p:ext uri="{BB962C8B-B14F-4D97-AF65-F5344CB8AC3E}">
        <p14:creationId xmlns:p14="http://schemas.microsoft.com/office/powerpoint/2010/main" val="6254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Stima dell’incertezza di categoria B</a:t>
            </a:r>
          </a:p>
        </p:txBody>
      </p:sp>
      <p:sp>
        <p:nvSpPr>
          <p:cNvPr id="366595" name="Text Box 3"/>
          <p:cNvSpPr txBox="1">
            <a:spLocks noChangeArrowheads="1"/>
          </p:cNvSpPr>
          <p:nvPr/>
        </p:nvSpPr>
        <p:spPr bwMode="black">
          <a:xfrm>
            <a:off x="727075" y="4241800"/>
            <a:ext cx="8235950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1) definito un </a:t>
            </a:r>
            <a:r>
              <a:rPr lang="it-IT" altLang="it-IT" sz="3200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intervallo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di categoria B</a:t>
            </a:r>
            <a:b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2) si associa una densità di probabilità (</a:t>
            </a:r>
            <a:r>
              <a:rPr lang="it-IT" altLang="it-IT" sz="3200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PDF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b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3) di questa si calcolano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media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varianza</a:t>
            </a:r>
            <a:b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</a:t>
            </a:r>
            <a:r>
              <a:rPr lang="it-IT" altLang="it-IT" sz="1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</a:t>
            </a:r>
            <a:r>
              <a:rPr lang="it-IT" altLang="it-IT" sz="3200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deviazione standard</a:t>
            </a:r>
          </a:p>
        </p:txBody>
      </p:sp>
      <p:pic>
        <p:nvPicPr>
          <p:cNvPr id="76806" name="Picture 4" descr="conv_a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938" y="2130425"/>
            <a:ext cx="8524875" cy="1627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6597" name="Text Box 5"/>
          <p:cNvSpPr txBox="1">
            <a:spLocks noChangeArrowheads="1"/>
          </p:cNvSpPr>
          <p:nvPr/>
        </p:nvSpPr>
        <p:spPr bwMode="black">
          <a:xfrm>
            <a:off x="1260475" y="1190625"/>
            <a:ext cx="6835775" cy="87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 PASSI: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(1)                      (2)                 (3)</a:t>
            </a:r>
          </a:p>
        </p:txBody>
      </p:sp>
      <p:sp>
        <p:nvSpPr>
          <p:cNvPr id="76808" name="Line 6"/>
          <p:cNvSpPr>
            <a:spLocks noChangeShapeType="1"/>
          </p:cNvSpPr>
          <p:nvPr/>
        </p:nvSpPr>
        <p:spPr bwMode="black">
          <a:xfrm>
            <a:off x="2573338" y="1811338"/>
            <a:ext cx="19796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76809" name="Line 7"/>
          <p:cNvSpPr>
            <a:spLocks noChangeShapeType="1"/>
          </p:cNvSpPr>
          <p:nvPr/>
        </p:nvSpPr>
        <p:spPr bwMode="black">
          <a:xfrm>
            <a:off x="5275263" y="1812925"/>
            <a:ext cx="1481137" cy="12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2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Esempi di PDF comuni</a:t>
            </a:r>
          </a:p>
        </p:txBody>
      </p:sp>
      <p:pic>
        <p:nvPicPr>
          <p:cNvPr id="7885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3363" y="1431925"/>
            <a:ext cx="6446837" cy="4613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368644" name="Text Box 4"/>
          <p:cNvSpPr txBox="1">
            <a:spLocks noChangeArrowheads="1"/>
          </p:cNvSpPr>
          <p:nvPr/>
        </p:nvSpPr>
        <p:spPr bwMode="black">
          <a:xfrm>
            <a:off x="1239838" y="879475"/>
            <a:ext cx="66563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uniforme             triangolare</a:t>
            </a:r>
          </a:p>
        </p:txBody>
      </p:sp>
      <p:sp>
        <p:nvSpPr>
          <p:cNvPr id="368645" name="Text Box 5"/>
          <p:cNvSpPr txBox="1">
            <a:spLocks noChangeArrowheads="1"/>
          </p:cNvSpPr>
          <p:nvPr/>
        </p:nvSpPr>
        <p:spPr bwMode="black">
          <a:xfrm>
            <a:off x="1296988" y="5969000"/>
            <a:ext cx="66563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 “U”                gaussiana</a:t>
            </a:r>
          </a:p>
        </p:txBody>
      </p:sp>
      <p:grpSp>
        <p:nvGrpSpPr>
          <p:cNvPr id="78856" name="Group 6"/>
          <p:cNvGrpSpPr>
            <a:grpSpLocks/>
          </p:cNvGrpSpPr>
          <p:nvPr/>
        </p:nvGrpSpPr>
        <p:grpSpPr bwMode="auto">
          <a:xfrm>
            <a:off x="2268538" y="4378325"/>
            <a:ext cx="1190625" cy="1404938"/>
            <a:chOff x="276" y="2640"/>
            <a:chExt cx="1028" cy="885"/>
          </a:xfrm>
        </p:grpSpPr>
        <p:sp>
          <p:nvSpPr>
            <p:cNvPr id="78857" name="Freeform 7"/>
            <p:cNvSpPr>
              <a:spLocks/>
            </p:cNvSpPr>
            <p:nvPr/>
          </p:nvSpPr>
          <p:spPr bwMode="black">
            <a:xfrm>
              <a:off x="276" y="2642"/>
              <a:ext cx="515" cy="883"/>
            </a:xfrm>
            <a:custGeom>
              <a:avLst/>
              <a:gdLst>
                <a:gd name="T0" fmla="*/ 0 w 515"/>
                <a:gd name="T1" fmla="*/ 0 h 883"/>
                <a:gd name="T2" fmla="*/ 62 w 515"/>
                <a:gd name="T3" fmla="*/ 438 h 883"/>
                <a:gd name="T4" fmla="*/ 154 w 515"/>
                <a:gd name="T5" fmla="*/ 668 h 883"/>
                <a:gd name="T6" fmla="*/ 284 w 515"/>
                <a:gd name="T7" fmla="*/ 829 h 883"/>
                <a:gd name="T8" fmla="*/ 515 w 515"/>
                <a:gd name="T9" fmla="*/ 883 h 8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5" h="883">
                  <a:moveTo>
                    <a:pt x="0" y="0"/>
                  </a:moveTo>
                  <a:cubicBezTo>
                    <a:pt x="18" y="163"/>
                    <a:pt x="36" y="327"/>
                    <a:pt x="62" y="438"/>
                  </a:cubicBezTo>
                  <a:cubicBezTo>
                    <a:pt x="88" y="549"/>
                    <a:pt x="117" y="603"/>
                    <a:pt x="154" y="668"/>
                  </a:cubicBezTo>
                  <a:cubicBezTo>
                    <a:pt x="191" y="733"/>
                    <a:pt x="224" y="793"/>
                    <a:pt x="284" y="829"/>
                  </a:cubicBezTo>
                  <a:cubicBezTo>
                    <a:pt x="344" y="865"/>
                    <a:pt x="429" y="874"/>
                    <a:pt x="515" y="883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78858" name="Freeform 8"/>
            <p:cNvSpPr>
              <a:spLocks/>
            </p:cNvSpPr>
            <p:nvPr/>
          </p:nvSpPr>
          <p:spPr bwMode="black">
            <a:xfrm flipH="1">
              <a:off x="789" y="2640"/>
              <a:ext cx="515" cy="883"/>
            </a:xfrm>
            <a:custGeom>
              <a:avLst/>
              <a:gdLst>
                <a:gd name="T0" fmla="*/ 0 w 515"/>
                <a:gd name="T1" fmla="*/ 0 h 883"/>
                <a:gd name="T2" fmla="*/ 62 w 515"/>
                <a:gd name="T3" fmla="*/ 438 h 883"/>
                <a:gd name="T4" fmla="*/ 154 w 515"/>
                <a:gd name="T5" fmla="*/ 668 h 883"/>
                <a:gd name="T6" fmla="*/ 284 w 515"/>
                <a:gd name="T7" fmla="*/ 829 h 883"/>
                <a:gd name="T8" fmla="*/ 515 w 515"/>
                <a:gd name="T9" fmla="*/ 883 h 8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5" h="883">
                  <a:moveTo>
                    <a:pt x="0" y="0"/>
                  </a:moveTo>
                  <a:cubicBezTo>
                    <a:pt x="18" y="163"/>
                    <a:pt x="36" y="327"/>
                    <a:pt x="62" y="438"/>
                  </a:cubicBezTo>
                  <a:cubicBezTo>
                    <a:pt x="88" y="549"/>
                    <a:pt x="117" y="603"/>
                    <a:pt x="154" y="668"/>
                  </a:cubicBezTo>
                  <a:cubicBezTo>
                    <a:pt x="191" y="733"/>
                    <a:pt x="224" y="793"/>
                    <a:pt x="284" y="829"/>
                  </a:cubicBezTo>
                  <a:cubicBezTo>
                    <a:pt x="344" y="865"/>
                    <a:pt x="429" y="874"/>
                    <a:pt x="515" y="883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55708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-5080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Scelta di intervallo e PDF</a:t>
            </a: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black">
          <a:xfrm>
            <a:off x="227013" y="1189038"/>
            <a:ext cx="8653462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latin typeface="Book Antiqua" panose="02040602050305030304" pitchFamily="18" charset="0"/>
              </a:rPr>
              <a:t>Tanto la larghezza dell’intervallo quanto la PDF ad esso associata si scelgono sulla base di: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black">
          <a:xfrm>
            <a:off x="185738" y="2368550"/>
            <a:ext cx="8939212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sz="2800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latin typeface="Book Antiqua" panose="02040602050305030304" pitchFamily="18" charset="0"/>
              </a:rPr>
              <a:t>precedenti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conoscenze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o dati di misura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sz="2800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latin typeface="Book Antiqua" panose="02040602050305030304" pitchFamily="18" charset="0"/>
              </a:rPr>
              <a:t>esperienza sul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comportamento del misurando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specifiche</a:t>
            </a:r>
            <a:r>
              <a:rPr lang="it-IT" altLang="it-IT" dirty="0">
                <a:latin typeface="Book Antiqua" panose="02040602050305030304" pitchFamily="18" charset="0"/>
              </a:rPr>
              <a:t> da parte dei costruttori di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materiali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  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e strumenti</a:t>
            </a:r>
            <a:r>
              <a:rPr lang="it-IT" altLang="it-IT" dirty="0">
                <a:latin typeface="Book Antiqua" panose="02040602050305030304" pitchFamily="18" charset="0"/>
              </a:rPr>
              <a:t> coinvolti nella misura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dati di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calibrazioni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informazioni da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articoli</a:t>
            </a:r>
            <a:r>
              <a:rPr lang="it-IT" altLang="it-IT" dirty="0">
                <a:latin typeface="Book Antiqua" panose="02040602050305030304" pitchFamily="18" charset="0"/>
              </a:rPr>
              <a:t> scientifici/tecnici</a:t>
            </a:r>
            <a:endParaRPr lang="it-IT" altLang="it-IT" dirty="0">
              <a:solidFill>
                <a:srgbClr val="FFFF00"/>
              </a:solidFill>
              <a:latin typeface="Book Antiqua" panose="0204060205030503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Clr>
                <a:schemeClr val="tx1"/>
              </a:buClr>
              <a:buSzTx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incertezza sui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parametri di riferimento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   (presa dai manuali o da altre fonti)</a:t>
            </a:r>
          </a:p>
        </p:txBody>
      </p:sp>
    </p:spTree>
    <p:extLst>
      <p:ext uri="{BB962C8B-B14F-4D97-AF65-F5344CB8AC3E}">
        <p14:creationId xmlns:p14="http://schemas.microsoft.com/office/powerpoint/2010/main" val="166019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-3810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Stima di </a:t>
            </a:r>
            <a:r>
              <a:rPr lang="it-IT" altLang="it-IT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</a:t>
            </a: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)</a:t>
            </a:r>
            <a:endParaRPr lang="el-GR" altLang="it-IT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72739" name="Text Box 3"/>
          <p:cNvSpPr txBox="1">
            <a:spLocks noChangeArrowheads="1"/>
          </p:cNvSpPr>
          <p:nvPr/>
        </p:nvSpPr>
        <p:spPr bwMode="black">
          <a:xfrm>
            <a:off x="333375" y="1462088"/>
            <a:ext cx="8380413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Quando si dispone di una PDF per la grandezza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è possibile calcolare </a:t>
            </a:r>
            <a:r>
              <a:rPr lang="en-US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che danno, rispettivamente, il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valore di misura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la sua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el-GR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82950" name="Rectangle 4"/>
          <p:cNvSpPr>
            <a:spLocks noChangeArrowheads="1"/>
          </p:cNvSpPr>
          <p:nvPr/>
        </p:nvSpPr>
        <p:spPr bwMode="black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72741" name="Object 5"/>
          <p:cNvGraphicFramePr>
            <a:graphicFrameLocks noChangeAspect="1"/>
          </p:cNvGraphicFramePr>
          <p:nvPr/>
        </p:nvGraphicFramePr>
        <p:xfrm>
          <a:off x="1733550" y="3803650"/>
          <a:ext cx="3714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4" name="Equation" r:id="rId4" imgW="2038490" imgH="295213" progId="Equation.3">
                  <p:embed/>
                </p:oleObj>
              </mc:Choice>
              <mc:Fallback>
                <p:oleObj name="Equation" r:id="rId4" imgW="2038490" imgH="295213" progId="Equation.3">
                  <p:embed/>
                  <p:pic>
                    <p:nvPicPr>
                      <p:cNvPr id="3727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33550" y="3803650"/>
                        <a:ext cx="37147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Rectangle 6"/>
          <p:cNvSpPr>
            <a:spLocks noChangeArrowheads="1"/>
          </p:cNvSpPr>
          <p:nvPr/>
        </p:nvSpPr>
        <p:spPr bwMode="black">
          <a:xfrm>
            <a:off x="0" y="3433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72743" name="Object 7"/>
          <p:cNvGraphicFramePr>
            <a:graphicFrameLocks noChangeAspect="1"/>
          </p:cNvGraphicFramePr>
          <p:nvPr/>
        </p:nvGraphicFramePr>
        <p:xfrm>
          <a:off x="1738313" y="5016500"/>
          <a:ext cx="553561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5" name="Equation" r:id="rId6" imgW="3410090" imgH="285644" progId="Equation.3">
                  <p:embed/>
                </p:oleObj>
              </mc:Choice>
              <mc:Fallback>
                <p:oleObj name="Equation" r:id="rId6" imgW="3410090" imgH="285644" progId="Equation.3">
                  <p:embed/>
                  <p:pic>
                    <p:nvPicPr>
                      <p:cNvPr id="3727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38313" y="5016500"/>
                        <a:ext cx="553561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9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di misura</a:t>
            </a:r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black">
          <a:xfrm>
            <a:off x="160338" y="1135063"/>
            <a:ext cx="8518525" cy="317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La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variabilità</a:t>
            </a:r>
            <a:r>
              <a:rPr lang="it-IT" altLang="it-IT" dirty="0">
                <a:latin typeface="Book Antiqua" panose="02040602050305030304" pitchFamily="18" charset="0"/>
              </a:rPr>
              <a:t> del risultato di una misura è analizzata grazie ai metodi consolidati della statistica (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varianza </a:t>
            </a:r>
            <a:r>
              <a:rPr lang="it-IT" altLang="it-IT" dirty="0">
                <a:latin typeface="Book Antiqua" panose="02040602050305030304" pitchFamily="18" charset="0"/>
              </a:rPr>
              <a:t>e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deviazione standard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Il risultato di misura dunque non è mai un unico numero “deterministico” ma un </a:t>
            </a: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intervallo di valori possibili</a:t>
            </a:r>
            <a:r>
              <a:rPr lang="it-IT" altLang="it-IT" dirty="0">
                <a:latin typeface="Book Antiqua" panose="02040602050305030304" pitchFamily="18" charset="0"/>
              </a:rPr>
              <a:t> entro il quale il misurando può trovarsi con una data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probabilità </a:t>
            </a:r>
            <a:r>
              <a:rPr lang="it-IT" altLang="it-IT" sz="2000" dirty="0">
                <a:latin typeface="Book Antiqua" panose="02040602050305030304" pitchFamily="18" charset="0"/>
              </a:rPr>
              <a:t>(e potrà anche trovarsi fuori dall’intervallo)</a:t>
            </a:r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black">
          <a:xfrm>
            <a:off x="134938" y="5083221"/>
            <a:ext cx="8624887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627063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627063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u="sng" dirty="0">
                <a:latin typeface="Book Antiqua" panose="02040602050305030304" pitchFamily="18" charset="0"/>
              </a:rPr>
              <a:t>La </a:t>
            </a:r>
            <a:r>
              <a:rPr lang="it-IT" altLang="it-IT" b="1" u="sng" dirty="0" err="1">
                <a:solidFill>
                  <a:srgbClr val="FFFF00"/>
                </a:solidFill>
                <a:latin typeface="Book Antiqua" panose="02040602050305030304" pitchFamily="18" charset="0"/>
              </a:rPr>
              <a:t>semiampiezza</a:t>
            </a:r>
            <a:r>
              <a:rPr lang="it-IT" altLang="it-IT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 di un particolare intervallo</a:t>
            </a:r>
            <a:r>
              <a:rPr lang="it-IT" altLang="it-IT" u="sng" dirty="0">
                <a:latin typeface="Book Antiqua" panose="02040602050305030304" pitchFamily="18" charset="0"/>
              </a:rPr>
              <a:t> di valori (l’intervallo a </a:t>
            </a:r>
            <a:r>
              <a:rPr lang="en-US" altLang="it-IT" u="sng" dirty="0">
                <a:latin typeface="Book Antiqua" panose="02040602050305030304" pitchFamily="18" charset="0"/>
              </a:rPr>
              <a:t>±1 </a:t>
            </a:r>
            <a:r>
              <a:rPr lang="it-IT" altLang="it-IT" u="sng" dirty="0">
                <a:latin typeface="Book Antiqua" panose="02040602050305030304" pitchFamily="18" charset="0"/>
              </a:rPr>
              <a:t>deviazione standard  dal valore centrale) è l’</a:t>
            </a:r>
            <a:r>
              <a:rPr lang="it-IT" altLang="it-IT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 di misura</a:t>
            </a:r>
            <a:endParaRPr lang="it-IT" altLang="it-IT" u="sng" dirty="0">
              <a:latin typeface="Book Antiqua" panose="02040602050305030304" pitchFamily="18" charset="0"/>
            </a:endParaRPr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142875" y="2549911"/>
            <a:ext cx="8662988" cy="2309812"/>
          </a:xfrm>
          <a:prstGeom prst="rect">
            <a:avLst/>
          </a:prstGeom>
          <a:noFill/>
          <a:ln w="317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297961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05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05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/>
      <p:bldP spid="305154" grpId="1"/>
      <p:bldP spid="305156" grpId="0"/>
      <p:bldP spid="3051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-3810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più comuni</a:t>
            </a:r>
          </a:p>
        </p:txBody>
      </p:sp>
      <p:pic>
        <p:nvPicPr>
          <p:cNvPr id="84997" name="Picture 3" descr="Image0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/>
          <a:stretch>
            <a:fillRect/>
          </a:stretch>
        </p:blipFill>
        <p:spPr>
          <a:xfrm>
            <a:off x="238125" y="1057275"/>
            <a:ext cx="8662988" cy="4999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336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381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normale</a:t>
            </a:r>
          </a:p>
        </p:txBody>
      </p:sp>
      <p:sp>
        <p:nvSpPr>
          <p:cNvPr id="376835" name="Text Box 3"/>
          <p:cNvSpPr txBox="1">
            <a:spLocks noChangeArrowheads="1"/>
          </p:cNvSpPr>
          <p:nvPr/>
        </p:nvSpPr>
        <p:spPr bwMode="black">
          <a:xfrm>
            <a:off x="307975" y="1409700"/>
            <a:ext cx="86772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Già si dispone di </a:t>
            </a:r>
            <a:r>
              <a:rPr lang="en-US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e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 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dalla espressione della PDF. Spesso occorre ricordare che:</a:t>
            </a:r>
          </a:p>
        </p:txBody>
      </p:sp>
      <p:sp>
        <p:nvSpPr>
          <p:cNvPr id="376836" name="Text Box 4"/>
          <p:cNvSpPr txBox="1">
            <a:spLocks noChangeArrowheads="1"/>
          </p:cNvSpPr>
          <p:nvPr/>
        </p:nvSpPr>
        <p:spPr bwMode="black">
          <a:xfrm>
            <a:off x="307975" y="2616200"/>
            <a:ext cx="8677275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1</a:t>
            </a:r>
            <a:r>
              <a:rPr lang="el-GR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σ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level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1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 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+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] ≈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68.3%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2</a:t>
            </a:r>
            <a:r>
              <a:rPr lang="el-GR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σ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level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1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 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-2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+2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] ≈ 95.5%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3</a:t>
            </a:r>
            <a:r>
              <a:rPr lang="el-GR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σ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level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1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-3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l-GR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≤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µ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+3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] ≈ 99.7%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black">
          <a:xfrm>
            <a:off x="307975" y="5586413"/>
            <a:ext cx="8677275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 anche usare valori tabulati di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1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-x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+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1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</a:t>
            </a:r>
            <a:b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F 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o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F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z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=[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]/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s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così da ricavare </a:t>
            </a:r>
            <a:r>
              <a:rPr lang="it-IT" altLang="it-IT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s</a:t>
            </a:r>
            <a:endParaRPr lang="it-IT" altLang="it-IT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8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 bwMode="blackGray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uniforme (1/2)</a:t>
            </a:r>
          </a:p>
        </p:txBody>
      </p:sp>
      <p:sp>
        <p:nvSpPr>
          <p:cNvPr id="8909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blackGray">
          <a:xfrm>
            <a:off x="2659063" y="1954213"/>
            <a:ext cx="1209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</a:t>
            </a:r>
            <a:endParaRPr lang="el-GR" altLang="it-IT" sz="3200" i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blackGray">
          <a:xfrm>
            <a:off x="4405313" y="1257300"/>
            <a:ext cx="4465637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         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&lt;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–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1/2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    a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–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≤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≤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+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         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&gt;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+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blackGray">
          <a:xfrm>
            <a:off x="3709988" y="1169988"/>
            <a:ext cx="7207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12000">
                <a:latin typeface="Book Antiqua" panose="02040602050305030304" pitchFamily="18" charset="0"/>
              </a:rPr>
              <a:t>{</a:t>
            </a:r>
          </a:p>
        </p:txBody>
      </p:sp>
      <p:sp>
        <p:nvSpPr>
          <p:cNvPr id="378887" name="Text Box 7"/>
          <p:cNvSpPr txBox="1">
            <a:spLocks noChangeArrowheads="1"/>
          </p:cNvSpPr>
          <p:nvPr/>
        </p:nvSpPr>
        <p:spPr bwMode="blackGray">
          <a:xfrm>
            <a:off x="1374775" y="3679825"/>
            <a:ext cx="5653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E’ immediato verificare che:</a:t>
            </a:r>
          </a:p>
        </p:txBody>
      </p:sp>
      <p:graphicFrame>
        <p:nvGraphicFramePr>
          <p:cNvPr id="378888" name="Object 8"/>
          <p:cNvGraphicFramePr>
            <a:graphicFrameLocks noChangeAspect="1"/>
          </p:cNvGraphicFramePr>
          <p:nvPr/>
        </p:nvGraphicFramePr>
        <p:xfrm>
          <a:off x="1481138" y="4070350"/>
          <a:ext cx="55991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8" name="Equation" r:id="rId4" imgW="1714380" imgH="343059" progId="Equation.3">
                  <p:embed/>
                </p:oleObj>
              </mc:Choice>
              <mc:Fallback>
                <p:oleObj name="Equation" r:id="rId4" imgW="1714380" imgH="343059" progId="Equation.3">
                  <p:embed/>
                  <p:pic>
                    <p:nvPicPr>
                      <p:cNvPr id="3788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1481138" y="4070350"/>
                        <a:ext cx="55991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9" name="Rectangle 9"/>
          <p:cNvSpPr>
            <a:spLocks noChangeArrowheads="1"/>
          </p:cNvSpPr>
          <p:nvPr/>
        </p:nvSpPr>
        <p:spPr bwMode="auto">
          <a:xfrm>
            <a:off x="0" y="3471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78890" name="Object 10"/>
          <p:cNvGraphicFramePr>
            <a:graphicFrameLocks noChangeAspect="1"/>
          </p:cNvGraphicFramePr>
          <p:nvPr/>
        </p:nvGraphicFramePr>
        <p:xfrm>
          <a:off x="3148013" y="5464175"/>
          <a:ext cx="20081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9" name="Equation" r:id="rId6" imgW="1552565" imgH="704779" progId="Equation.3">
                  <p:embed/>
                </p:oleObj>
              </mc:Choice>
              <mc:Fallback>
                <p:oleObj name="Equation" r:id="rId6" imgW="1552565" imgH="704779" progId="Equation.3">
                  <p:embed/>
                  <p:pic>
                    <p:nvPicPr>
                      <p:cNvPr id="37889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Gray">
                      <a:xfrm>
                        <a:off x="3148013" y="5464175"/>
                        <a:ext cx="200818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10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938213"/>
            <a:ext cx="2351087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92" name="Text Box 12"/>
          <p:cNvSpPr txBox="1">
            <a:spLocks noChangeArrowheads="1"/>
          </p:cNvSpPr>
          <p:nvPr/>
        </p:nvSpPr>
        <p:spPr bwMode="blackGray">
          <a:xfrm>
            <a:off x="547688" y="2822575"/>
            <a:ext cx="18494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l-GR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Δ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2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b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piena larghezza</a:t>
            </a:r>
            <a:endParaRPr lang="el-GR" altLang="it-IT" b="1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4" grpId="0"/>
      <p:bldP spid="378885" grpId="0"/>
      <p:bldP spid="378886" grpId="0"/>
      <p:bldP spid="37888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uniforme (2/2)</a:t>
            </a:r>
          </a:p>
        </p:txBody>
      </p:sp>
      <p:sp>
        <p:nvSpPr>
          <p:cNvPr id="91141" name="Rectangle 3"/>
          <p:cNvSpPr>
            <a:spLocks noChangeArrowheads="1"/>
          </p:cNvSpPr>
          <p:nvPr/>
        </p:nvSpPr>
        <p:spPr bwMode="auto">
          <a:xfrm>
            <a:off x="0" y="2314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1660525" y="865188"/>
          <a:ext cx="5032375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2" name="Equation" r:id="rId4" imgW="1809650" imgH="371289" progId="Equation.3">
                  <p:embed/>
                </p:oleObj>
              </mc:Choice>
              <mc:Fallback>
                <p:oleObj name="Equation" r:id="rId4" imgW="1809650" imgH="371289" progId="Equation.3">
                  <p:embed/>
                  <p:pic>
                    <p:nvPicPr>
                      <p:cNvPr id="91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60525" y="865188"/>
                        <a:ext cx="5032375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2486025" y="2038350"/>
          <a:ext cx="50673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3" name="Equation" r:id="rId6" imgW="4943505" imgH="1085637" progId="Equation.3">
                  <p:embed/>
                </p:oleObj>
              </mc:Choice>
              <mc:Fallback>
                <p:oleObj name="Equation" r:id="rId6" imgW="4943505" imgH="1085637" progId="Equation.3">
                  <p:embed/>
                  <p:pic>
                    <p:nvPicPr>
                      <p:cNvPr id="911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86025" y="2038350"/>
                        <a:ext cx="50673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380940" name="Object 12"/>
          <p:cNvGraphicFramePr>
            <a:graphicFrameLocks noChangeAspect="1"/>
          </p:cNvGraphicFramePr>
          <p:nvPr/>
        </p:nvGraphicFramePr>
        <p:xfrm>
          <a:off x="941388" y="3443288"/>
          <a:ext cx="66008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4" name="Equation" r:id="rId8" imgW="6476920" imgH="790424" progId="Equation.3">
                  <p:embed/>
                </p:oleObj>
              </mc:Choice>
              <mc:Fallback>
                <p:oleObj name="Equation" r:id="rId8" imgW="6476920" imgH="790424" progId="Equation.3">
                  <p:embed/>
                  <p:pic>
                    <p:nvPicPr>
                      <p:cNvPr id="3809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941388" y="3443288"/>
                        <a:ext cx="66008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41" name="Object 13"/>
          <p:cNvGraphicFramePr>
            <a:graphicFrameLocks noChangeAspect="1"/>
          </p:cNvGraphicFramePr>
          <p:nvPr/>
        </p:nvGraphicFramePr>
        <p:xfrm>
          <a:off x="1908175" y="4197350"/>
          <a:ext cx="61055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5" name="Equation" r:id="rId10" imgW="5981899" imgH="1085637" progId="Equation.3">
                  <p:embed/>
                </p:oleObj>
              </mc:Choice>
              <mc:Fallback>
                <p:oleObj name="Equation" r:id="rId10" imgW="5981899" imgH="1085637" progId="Equation.3">
                  <p:embed/>
                  <p:pic>
                    <p:nvPicPr>
                      <p:cNvPr id="3809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08175" y="4197350"/>
                        <a:ext cx="6105525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42" name="Object 14"/>
          <p:cNvGraphicFramePr>
            <a:graphicFrameLocks noChangeAspect="1"/>
          </p:cNvGraphicFramePr>
          <p:nvPr/>
        </p:nvGraphicFramePr>
        <p:xfrm>
          <a:off x="1943100" y="5356225"/>
          <a:ext cx="46005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6" name="Equation" r:id="rId12" imgW="4476730" imgH="943055" progId="Equation.3">
                  <p:embed/>
                </p:oleObj>
              </mc:Choice>
              <mc:Fallback>
                <p:oleObj name="Equation" r:id="rId12" imgW="4476730" imgH="943055" progId="Equation.3">
                  <p:embed/>
                  <p:pic>
                    <p:nvPicPr>
                      <p:cNvPr id="3809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43100" y="5356225"/>
                        <a:ext cx="46005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43" name="Object 15"/>
          <p:cNvGraphicFramePr>
            <a:graphicFrameLocks noChangeAspect="1"/>
          </p:cNvGraphicFramePr>
          <p:nvPr/>
        </p:nvGraphicFramePr>
        <p:xfrm>
          <a:off x="6816725" y="5413375"/>
          <a:ext cx="214153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7" name="Equation" r:id="rId14" imgW="799980" imgH="295213" progId="Equation.3">
                  <p:embed/>
                </p:oleObj>
              </mc:Choice>
              <mc:Fallback>
                <p:oleObj name="Equation" r:id="rId14" imgW="799980" imgH="295213" progId="Equation.3">
                  <p:embed/>
                  <p:pic>
                    <p:nvPicPr>
                      <p:cNvPr id="38094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816725" y="5413375"/>
                        <a:ext cx="214153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43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PDF triangolare</a:t>
            </a:r>
          </a:p>
        </p:txBody>
      </p:sp>
      <p:graphicFrame>
        <p:nvGraphicFramePr>
          <p:cNvPr id="93189" name="Object 3"/>
          <p:cNvGraphicFramePr>
            <a:graphicFrameLocks noChangeAspect="1"/>
          </p:cNvGraphicFramePr>
          <p:nvPr>
            <p:extLst/>
          </p:nvPr>
        </p:nvGraphicFramePr>
        <p:xfrm>
          <a:off x="3459956" y="1807328"/>
          <a:ext cx="35052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1" name="Equation" r:id="rId4" imgW="2809745" imgH="790424" progId="Equation.3">
                  <p:embed/>
                </p:oleObj>
              </mc:Choice>
              <mc:Fallback>
                <p:oleObj name="Equation" r:id="rId4" imgW="2809745" imgH="790424" progId="Equation.3">
                  <p:embed/>
                  <p:pic>
                    <p:nvPicPr>
                      <p:cNvPr id="9318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459956" y="1807328"/>
                        <a:ext cx="350520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0" name="Object 4"/>
          <p:cNvGraphicFramePr>
            <a:graphicFrameLocks noChangeAspect="1"/>
          </p:cNvGraphicFramePr>
          <p:nvPr>
            <p:extLst/>
          </p:nvPr>
        </p:nvGraphicFramePr>
        <p:xfrm>
          <a:off x="4171156" y="3077328"/>
          <a:ext cx="20542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2" name="Equation" r:id="rId6" imgW="1590865" imgH="704779" progId="Equation.3">
                  <p:embed/>
                </p:oleObj>
              </mc:Choice>
              <mc:Fallback>
                <p:oleObj name="Equation" r:id="rId6" imgW="1590865" imgH="704779" progId="Equation.3">
                  <p:embed/>
                  <p:pic>
                    <p:nvPicPr>
                      <p:cNvPr id="931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71156" y="3077328"/>
                        <a:ext cx="205422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1" name="Rectangle 5"/>
          <p:cNvSpPr>
            <a:spLocks noChangeArrowheads="1"/>
          </p:cNvSpPr>
          <p:nvPr/>
        </p:nvSpPr>
        <p:spPr bwMode="black">
          <a:xfrm>
            <a:off x="0" y="4267200"/>
            <a:ext cx="4667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4000">
                <a:latin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93192" name="Rectangle 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93193" name="Object 7"/>
          <p:cNvGraphicFramePr>
            <a:graphicFrameLocks noChangeAspect="1"/>
          </p:cNvGraphicFramePr>
          <p:nvPr>
            <p:extLst/>
          </p:nvPr>
        </p:nvGraphicFramePr>
        <p:xfrm>
          <a:off x="4358481" y="1005641"/>
          <a:ext cx="16367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3" name="Equation" r:id="rId8" imgW="1238031" imgH="295213" progId="Equation.3">
                  <p:embed/>
                </p:oleObj>
              </mc:Choice>
              <mc:Fallback>
                <p:oleObj name="Equation" r:id="rId8" imgW="1238031" imgH="295213" progId="Equation.3">
                  <p:embed/>
                  <p:pic>
                    <p:nvPicPr>
                      <p:cNvPr id="9319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358481" y="1005641"/>
                        <a:ext cx="1636712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984" name="Text Box 8"/>
          <p:cNvSpPr txBox="1">
            <a:spLocks noChangeArrowheads="1"/>
          </p:cNvSpPr>
          <p:nvPr/>
        </p:nvSpPr>
        <p:spPr bwMode="black">
          <a:xfrm>
            <a:off x="369888" y="4388882"/>
            <a:ext cx="8799512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60000"/>
              </a:lnSpc>
              <a:spcBef>
                <a:spcPct val="9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 pari larghezza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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,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ha naturalmente che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B,triangolare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        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&lt;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it-IT" altLang="it-IT" sz="32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B,uniforme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</a:t>
            </a:r>
            <a:endParaRPr lang="el-GR" altLang="it-IT" sz="3200" i="1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382985" name="Object 9"/>
          <p:cNvGraphicFramePr>
            <a:graphicFrameLocks noChangeAspect="1"/>
          </p:cNvGraphicFramePr>
          <p:nvPr>
            <p:extLst/>
          </p:nvPr>
        </p:nvGraphicFramePr>
        <p:xfrm>
          <a:off x="6700838" y="5081418"/>
          <a:ext cx="79216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4" name="Equation" r:id="rId10" imgW="219265" imgH="285644" progId="Equation.3">
                  <p:embed/>
                </p:oleObj>
              </mc:Choice>
              <mc:Fallback>
                <p:oleObj name="Equation" r:id="rId10" imgW="219265" imgH="285644" progId="Equation.3">
                  <p:embed/>
                  <p:pic>
                    <p:nvPicPr>
                      <p:cNvPr id="38298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700838" y="5081418"/>
                        <a:ext cx="792162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86" name="Object 10"/>
          <p:cNvGraphicFramePr>
            <a:graphicFrameLocks noChangeAspect="1"/>
          </p:cNvGraphicFramePr>
          <p:nvPr>
            <p:extLst/>
          </p:nvPr>
        </p:nvGraphicFramePr>
        <p:xfrm>
          <a:off x="3063875" y="5095705"/>
          <a:ext cx="79216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5" name="Equation" r:id="rId12" imgW="219265" imgH="285644" progId="Equation.3">
                  <p:embed/>
                </p:oleObj>
              </mc:Choice>
              <mc:Fallback>
                <p:oleObj name="Equation" r:id="rId12" imgW="219265" imgH="285644" progId="Equation.3">
                  <p:embed/>
                  <p:pic>
                    <p:nvPicPr>
                      <p:cNvPr id="3829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063875" y="5095705"/>
                        <a:ext cx="79216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987" name="Text Box 11"/>
          <p:cNvSpPr txBox="1">
            <a:spLocks noChangeArrowheads="1"/>
          </p:cNvSpPr>
          <p:nvPr/>
        </p:nvSpPr>
        <p:spPr bwMode="black">
          <a:xfrm>
            <a:off x="381000" y="6068457"/>
            <a:ext cx="827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infatti </a:t>
            </a:r>
            <a:r>
              <a:rPr lang="it-IT" altLang="it-IT" sz="28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PDF</a:t>
            </a:r>
            <a:r>
              <a:rPr lang="it-IT" altLang="it-IT" sz="2800" u="sng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TRI</a:t>
            </a:r>
            <a:r>
              <a:rPr lang="it-IT" altLang="it-IT" sz="28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 "meno dispersa" della PDF</a:t>
            </a:r>
            <a:r>
              <a:rPr lang="it-IT" altLang="it-IT" sz="2800" u="sng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UNI</a:t>
            </a:r>
            <a:endParaRPr lang="el-GR" altLang="it-IT" sz="2800" i="1" u="sng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93198" name="Picture 1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" r="1191" b="613"/>
          <a:stretch/>
        </p:blipFill>
        <p:spPr bwMode="auto">
          <a:xfrm>
            <a:off x="581819" y="864000"/>
            <a:ext cx="2196000" cy="28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12"/>
          <p:cNvSpPr txBox="1">
            <a:spLocks noChangeArrowheads="1"/>
          </p:cNvSpPr>
          <p:nvPr/>
        </p:nvSpPr>
        <p:spPr bwMode="blackGray">
          <a:xfrm>
            <a:off x="836613" y="3625252"/>
            <a:ext cx="18494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l-GR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Δ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2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b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piena larghezza</a:t>
            </a:r>
            <a:endParaRPr lang="el-GR" altLang="it-IT" b="1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4" grpId="0"/>
      <p:bldP spid="38298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381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Altri metodi di stima di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B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40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)</a:t>
            </a:r>
            <a:endParaRPr lang="el-GR" altLang="it-IT" sz="4000" b="1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85027" name="Text Box 3"/>
          <p:cNvSpPr txBox="1">
            <a:spLocks noChangeArrowheads="1"/>
          </p:cNvSpPr>
          <p:nvPr/>
        </p:nvSpPr>
        <p:spPr bwMode="black">
          <a:xfrm>
            <a:off x="-6350" y="1222375"/>
            <a:ext cx="9145588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4013" indent="-354013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34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Si</a:t>
            </a:r>
            <a:r>
              <a:rPr lang="it-IT" altLang="it-IT">
                <a:latin typeface="Tahoma" panose="020B0604030504040204" pitchFamily="34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calcola</a:t>
            </a:r>
            <a:r>
              <a:rPr lang="it-IT" altLang="it-IT">
                <a:latin typeface="Tahoma" panose="020B0604030504040204" pitchFamily="34" charset="0"/>
              </a:rPr>
              <a:t>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partendo</a:t>
            </a:r>
            <a:r>
              <a:rPr lang="it-IT" altLang="it-IT">
                <a:latin typeface="Tahoma" panose="020B0604030504040204" pitchFamily="34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dalla</a:t>
            </a:r>
            <a:r>
              <a:rPr lang="it-IT" altLang="it-IT">
                <a:latin typeface="Tahoma" panose="020B0604030504040204" pitchFamily="34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conoscenza</a:t>
            </a:r>
            <a:r>
              <a:rPr lang="it-IT" altLang="it-IT">
                <a:latin typeface="Tahoma" panose="020B0604030504040204" pitchFamily="34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di un</a:t>
            </a: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intervallo di confidenza con probabilità 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  <a:p>
            <a:pPr algn="just" eaLnBrk="1" hangingPunct="1">
              <a:defRPr/>
            </a:pPr>
            <a:endParaRPr lang="it-IT" altLang="it-IT" sz="8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si usa PDF normale con confidenza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centrata sul valore centrale dell'intervallo, e si stima</a:t>
            </a: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</a:t>
            </a:r>
            <a:r>
              <a:rPr lang="el-GR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16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</a:t>
            </a:r>
            <a:r>
              <a:rPr lang="el-GR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</a:t>
            </a:r>
            <a:r>
              <a:rPr lang="it-IT" altLang="it-IT" sz="3200" b="1" i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endParaRPr lang="el-GR" altLang="it-IT" sz="3200" b="1" i="1" baseline="-250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385028" name="Text Box 4"/>
          <p:cNvSpPr txBox="1">
            <a:spLocks noChangeArrowheads="1"/>
          </p:cNvSpPr>
          <p:nvPr/>
        </p:nvSpPr>
        <p:spPr bwMode="black">
          <a:xfrm>
            <a:off x="-17463" y="4173538"/>
            <a:ext cx="9237663" cy="216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4013" indent="-354013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34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Si calcola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partendo da conoscenza di una</a:t>
            </a: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ESTESA 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 u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  <a:p>
            <a:pPr algn="just" eaLnBrk="1" hangingPunct="1">
              <a:defRPr/>
            </a:pPr>
            <a:endParaRPr lang="it-IT" altLang="it-IT" sz="8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	già si conosce il fattore di copertura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</a:t>
            </a:r>
          </a:p>
          <a:p>
            <a:pPr algn="just" eaLnBrk="1" hangingPunct="1"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	e quindi si ricava 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)/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</a:t>
            </a:r>
            <a:endParaRPr lang="el-GR" altLang="it-IT" sz="32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85029" name="Text Box 5"/>
          <p:cNvSpPr txBox="1">
            <a:spLocks noChangeArrowheads="1"/>
          </p:cNvSpPr>
          <p:nvPr/>
        </p:nvSpPr>
        <p:spPr bwMode="black">
          <a:xfrm>
            <a:off x="6117021" y="3357563"/>
            <a:ext cx="30269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800" b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Es. </a:t>
            </a:r>
            <a:r>
              <a:rPr lang="it-IT" altLang="it-IT" sz="2800" b="1" i="1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V</a:t>
            </a:r>
            <a:r>
              <a:rPr lang="it-IT" altLang="it-IT" sz="2800" b="1" baseline="-25000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rete</a:t>
            </a:r>
            <a:r>
              <a:rPr lang="it-IT" altLang="it-IT" sz="2800" b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o  </a:t>
            </a:r>
            <a:r>
              <a:rPr lang="it-IT" altLang="it-IT" sz="2800" b="1" i="1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h</a:t>
            </a:r>
            <a:r>
              <a:rPr lang="it-IT" altLang="it-IT" sz="2800" b="1" baseline="-25000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studente</a:t>
            </a:r>
            <a:endParaRPr lang="it-IT" altLang="it-IT" sz="2800" b="1" baseline="-25000" dirty="0">
              <a:solidFill>
                <a:srgbClr val="C0C0C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385030" name="Text Box 6"/>
          <p:cNvSpPr txBox="1">
            <a:spLocks noChangeArrowheads="1"/>
          </p:cNvSpPr>
          <p:nvPr/>
        </p:nvSpPr>
        <p:spPr bwMode="black">
          <a:xfrm>
            <a:off x="7502525" y="5643563"/>
            <a:ext cx="164147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800" b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Es. </a:t>
            </a:r>
            <a:r>
              <a:rPr lang="it-IT" altLang="it-IT" sz="2800" b="1" i="1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2800" b="1" baseline="-25000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stanza</a:t>
            </a:r>
            <a:r>
              <a:rPr lang="it-IT" altLang="it-IT" sz="2800" b="1" baseline="-2500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1600" b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 </a:t>
            </a:r>
            <a:r>
              <a:rPr lang="it-IT" altLang="it-IT" sz="1600" b="1" i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 </a:t>
            </a:r>
            <a:r>
              <a:rPr lang="it-IT" altLang="it-IT" sz="1600" b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2 o 3 )</a:t>
            </a:r>
          </a:p>
        </p:txBody>
      </p:sp>
    </p:spTree>
    <p:extLst>
      <p:ext uri="{BB962C8B-B14F-4D97-AF65-F5344CB8AC3E}">
        <p14:creationId xmlns:p14="http://schemas.microsoft.com/office/powerpoint/2010/main" val="361978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8" grpId="0"/>
      <p:bldP spid="385029" grpId="0"/>
      <p:bldP spid="3850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290513" y="-38100"/>
            <a:ext cx="8405812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Misure dirette e indirette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412750" y="1189038"/>
            <a:ext cx="87312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MISURE </a:t>
            </a:r>
            <a:r>
              <a:rPr lang="it-IT" altLang="it-IT" sz="32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DIRETTE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e.g.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misura di </a:t>
            </a:r>
            <a:r>
              <a:rPr lang="it-IT" altLang="it-IT" sz="3200" i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con un voltmetro</a:t>
            </a:r>
            <a:endParaRPr lang="el-GR" altLang="it-IT" sz="3200" b="1" i="1" u="sng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69888" y="2570163"/>
            <a:ext cx="7454900" cy="693737"/>
            <a:chOff x="233" y="1619"/>
            <a:chExt cx="4696" cy="43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black">
            <a:xfrm>
              <a:off x="260" y="1638"/>
              <a:ext cx="466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b="1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u</a:t>
              </a:r>
              <a:r>
                <a:rPr lang="it-IT" altLang="it-IT" sz="3200" b="1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2</a:t>
              </a:r>
              <a:r>
                <a:rPr lang="it-IT" altLang="it-IT" sz="3200" b="1" baseline="-25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C</a:t>
              </a:r>
              <a:r>
                <a:rPr lang="it-IT" altLang="it-IT" sz="32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= </a:t>
              </a:r>
              <a:r>
                <a:rPr lang="it-IT" altLang="it-IT" sz="3200" b="1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u</a:t>
              </a:r>
              <a:r>
                <a:rPr lang="it-IT" altLang="it-IT" sz="3200" b="1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2</a:t>
              </a:r>
              <a:r>
                <a:rPr lang="it-IT" altLang="it-IT" sz="3200" b="1" baseline="-25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A</a:t>
              </a:r>
              <a:r>
                <a:rPr lang="it-IT" altLang="it-IT" sz="32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+ </a:t>
              </a:r>
              <a:r>
                <a:rPr lang="it-IT" altLang="it-IT" sz="3200" b="1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u</a:t>
              </a:r>
              <a:r>
                <a:rPr lang="it-IT" altLang="it-IT" sz="3200" b="1" baseline="30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2</a:t>
              </a:r>
              <a:r>
                <a:rPr lang="it-IT" altLang="it-IT" sz="3200" b="1" baseline="-250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B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     </a:t>
              </a:r>
              <a:r>
                <a:rPr lang="it-IT" altLang="it-IT" sz="32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Incertezza Composta</a:t>
              </a:r>
              <a:endParaRPr lang="el-GR" altLang="it-IT" sz="3200" b="1" i="1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black">
            <a:xfrm>
              <a:off x="233" y="1619"/>
              <a:ext cx="4645" cy="437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  <p:sp>
        <p:nvSpPr>
          <p:cNvPr id="11" name="Text Box 7"/>
          <p:cNvSpPr txBox="1">
            <a:spLocks noChangeArrowheads="1"/>
          </p:cNvSpPr>
          <p:nvPr/>
        </p:nvSpPr>
        <p:spPr bwMode="black">
          <a:xfrm>
            <a:off x="468313" y="3619500"/>
            <a:ext cx="827405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MISURE </a:t>
            </a:r>
            <a:r>
              <a:rPr lang="it-IT" altLang="it-IT" sz="32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INDIRETTE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…,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</a:t>
            </a:r>
            <a:endParaRPr lang="it-IT" altLang="it-IT" sz="3200" u="sng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1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 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misura ottenuta da R e I (</a:t>
            </a:r>
            <a:r>
              <a:rPr lang="it-IT" altLang="it-IT" sz="2800" i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no wattmetro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it-IT" altLang="it-IT" sz="2800" i="1" baseline="30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[1 + </a:t>
            </a:r>
            <a:r>
              <a:rPr lang="el-GR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it-IT" altLang="it-IT" sz="1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)]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el-GR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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el-GR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5694363" y="3621088"/>
            <a:ext cx="2130425" cy="693737"/>
            <a:chOff x="1064" y="2195"/>
            <a:chExt cx="1342" cy="437"/>
          </a:xfrm>
        </p:grpSpPr>
        <p:sp>
          <p:nvSpPr>
            <p:cNvPr id="13" name="Text Box 9"/>
            <p:cNvSpPr txBox="1">
              <a:spLocks noChangeArrowheads="1"/>
            </p:cNvSpPr>
            <p:nvPr/>
          </p:nvSpPr>
          <p:spPr bwMode="black">
            <a:xfrm>
              <a:off x="1091" y="2214"/>
              <a:ext cx="131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INC = ???</a:t>
              </a:r>
              <a:endParaRPr lang="el-GR" altLang="it-IT" sz="3200" b="1" i="1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black">
            <a:xfrm>
              <a:off x="1064" y="2195"/>
              <a:ext cx="1291" cy="437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</p:spTree>
    <p:extLst>
      <p:ext uri="{BB962C8B-B14F-4D97-AF65-F5344CB8AC3E}">
        <p14:creationId xmlns:p14="http://schemas.microsoft.com/office/powerpoint/2010/main" val="37184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290513" y="-50800"/>
            <a:ext cx="8405812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Misure indirette (definizioni)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395288" y="931863"/>
            <a:ext cx="8274050" cy="128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Misurando </a:t>
            </a:r>
            <a:r>
              <a:rPr lang="it-IT" altLang="it-IT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 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…, </a:t>
            </a:r>
            <a:r>
              <a:rPr lang="it-IT" altLang="it-IT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ricavato</a:t>
            </a:r>
            <a:r>
              <a:rPr lang="it-IT" altLang="it-IT" sz="3200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"indirettamente"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dalla conoscenza di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N </a:t>
            </a:r>
            <a:b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altre grandezze (</a:t>
            </a:r>
            <a:r>
              <a:rPr lang="it-IT" altLang="it-IT" sz="3200" b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parametri di ingresso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endParaRPr lang="el-GR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black">
          <a:xfrm>
            <a:off x="430213" y="2205038"/>
            <a:ext cx="8505825" cy="87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funzione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i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prende il nome di </a:t>
            </a:r>
            <a:r>
              <a:rPr lang="it-IT" altLang="it-IT" sz="3200" b="1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relazione funzionale</a:t>
            </a:r>
            <a:r>
              <a:rPr lang="it-IT" altLang="it-IT" sz="3000" b="1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(equazione della misura)</a:t>
            </a:r>
            <a:endParaRPr lang="el-GR" altLang="it-IT" sz="3000" u="sng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black">
          <a:xfrm>
            <a:off x="635661" y="3771628"/>
            <a:ext cx="8274050" cy="134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Naturalmente</a:t>
            </a:r>
            <a:r>
              <a:rPr lang="it-IT" altLang="it-IT" sz="3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lla conoscenza dei </a:t>
            </a:r>
            <a:r>
              <a:rPr lang="it-IT" altLang="it-IT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valori degli ingressi</a:t>
            </a:r>
            <a:r>
              <a:rPr lang="it-IT" altLang="it-IT" sz="3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è possibile ricavare</a:t>
            </a:r>
            <a:r>
              <a:rPr lang="it-IT" altLang="it-IT" sz="3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il </a:t>
            </a:r>
            <a:r>
              <a:rPr lang="it-IT" altLang="it-IT" sz="3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valore dell'uscita</a:t>
            </a:r>
            <a:r>
              <a:rPr lang="it-IT" altLang="it-IT" sz="30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0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</a:t>
            </a:r>
            <a:r>
              <a:rPr lang="it-IT" altLang="it-IT" sz="30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3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0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000" b="1" i="1" u="sng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2622550" y="4635827"/>
            <a:ext cx="5475288" cy="1938338"/>
            <a:chOff x="1652" y="2950"/>
            <a:chExt cx="3449" cy="1221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black">
            <a:xfrm>
              <a:off x="1652" y="2950"/>
              <a:ext cx="792" cy="345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black">
            <a:xfrm>
              <a:off x="3042" y="3826"/>
              <a:ext cx="2059" cy="345"/>
            </a:xfrm>
            <a:prstGeom prst="rect">
              <a:avLst/>
            </a:prstGeom>
            <a:noFill/>
            <a:ln w="19050">
              <a:solidFill>
                <a:srgbClr val="FFFF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/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black">
          <a:xfrm>
            <a:off x="643049" y="3132138"/>
            <a:ext cx="82740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0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0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sono le</a:t>
            </a:r>
            <a:r>
              <a:rPr lang="it-IT" altLang="it-IT" sz="3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variabili 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mentre </a:t>
            </a:r>
            <a:r>
              <a:rPr lang="it-IT" altLang="it-IT" sz="3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i</a:t>
            </a:r>
            <a:r>
              <a:rPr lang="it-IT" altLang="it-IT" sz="3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valori</a:t>
            </a:r>
            <a:endParaRPr lang="el-GR" altLang="it-IT" sz="3000" u="sng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black">
          <a:xfrm>
            <a:off x="503238" y="5130800"/>
            <a:ext cx="82740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Saranno invece le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incertezze degli ingressi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opportunamente "combinate"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a fornire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l'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dell'uscita</a:t>
            </a:r>
            <a:r>
              <a:rPr lang="it-IT" altLang="it-IT" sz="32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b="1" i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u="sng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</a:t>
            </a:r>
            <a:r>
              <a:rPr lang="it-IT" altLang="it-IT" sz="32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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</a:t>
            </a:r>
            <a:r>
              <a:rPr lang="it-IT" altLang="it-IT" sz="32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i="1" u="sng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);</a:t>
            </a:r>
            <a:r>
              <a:rPr lang="it-IT" altLang="it-IT" sz="32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</a:t>
            </a:r>
            <a:r>
              <a:rPr lang="it-IT" altLang="it-IT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)]</a:t>
            </a:r>
            <a:endParaRPr lang="el-GR" altLang="it-IT" sz="32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 composta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 in misure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ind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. (1/5)</a:t>
            </a:r>
          </a:p>
        </p:txBody>
      </p:sp>
      <p:sp>
        <p:nvSpPr>
          <p:cNvPr id="393220" name="Text Box 4"/>
          <p:cNvSpPr txBox="1">
            <a:spLocks noChangeArrowheads="1"/>
          </p:cNvSpPr>
          <p:nvPr/>
        </p:nvSpPr>
        <p:spPr bwMode="black">
          <a:xfrm>
            <a:off x="179388" y="3527425"/>
            <a:ext cx="89646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è possibile </a:t>
            </a:r>
            <a:r>
              <a:rPr lang="it-IT" altLang="it-IT" sz="32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sviluppare in </a:t>
            </a:r>
            <a:r>
              <a:rPr lang="it-IT" altLang="it-IT" sz="3200" u="sng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serie di Taylor</a:t>
            </a:r>
            <a:r>
              <a:rPr lang="it-IT" altLang="it-IT" sz="32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6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(1° ordine)</a:t>
            </a:r>
            <a:r>
              <a:rPr lang="it-IT" altLang="it-IT" sz="3200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la relazione funzionale </a:t>
            </a:r>
            <a:r>
              <a:rPr lang="it-IT" altLang="it-IT" sz="3200" i="1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i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393222" name="Object 6"/>
          <p:cNvGraphicFramePr>
            <a:graphicFrameLocks noChangeAspect="1"/>
          </p:cNvGraphicFramePr>
          <p:nvPr/>
        </p:nvGraphicFramePr>
        <p:xfrm>
          <a:off x="396875" y="4851400"/>
          <a:ext cx="8050213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Equation" r:id="rId4" imgW="6905566" imgH="980948" progId="Equation.3">
                  <p:embed/>
                </p:oleObj>
              </mc:Choice>
              <mc:Fallback>
                <p:oleObj name="Equation" r:id="rId4" imgW="6905566" imgH="980948" progId="Equation.3">
                  <p:embed/>
                  <p:pic>
                    <p:nvPicPr>
                      <p:cNvPr id="3932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6875" y="4851400"/>
                        <a:ext cx="8050213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3223" name="Rectangle 7"/>
          <p:cNvSpPr>
            <a:spLocks noChangeArrowheads="1"/>
          </p:cNvSpPr>
          <p:nvPr/>
        </p:nvSpPr>
        <p:spPr bwMode="black">
          <a:xfrm>
            <a:off x="266700" y="4729163"/>
            <a:ext cx="8332788" cy="145732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pSp>
        <p:nvGrpSpPr>
          <p:cNvPr id="393224" name="Group 8"/>
          <p:cNvGrpSpPr>
            <a:grpSpLocks/>
          </p:cNvGrpSpPr>
          <p:nvPr/>
        </p:nvGrpSpPr>
        <p:grpSpPr bwMode="auto">
          <a:xfrm>
            <a:off x="174625" y="2324100"/>
            <a:ext cx="8969375" cy="1125538"/>
            <a:chOff x="110" y="1464"/>
            <a:chExt cx="5650" cy="709"/>
          </a:xfrm>
        </p:grpSpPr>
        <p:sp>
          <p:nvSpPr>
            <p:cNvPr id="393225" name="Text Box 9"/>
            <p:cNvSpPr txBox="1">
              <a:spLocks noChangeArrowheads="1"/>
            </p:cNvSpPr>
            <p:nvPr/>
          </p:nvSpPr>
          <p:spPr bwMode="black">
            <a:xfrm>
              <a:off x="110" y="1464"/>
              <a:ext cx="56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In un</a:t>
              </a:r>
              <a:r>
                <a:rPr lang="it-IT" altLang="it-IT" sz="3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intorno del valore di misura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it-IT" altLang="it-IT" sz="26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(</a:t>
              </a:r>
              <a:r>
                <a:rPr lang="it-IT" altLang="it-IT" sz="2600" b="1" u="sng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punto di lavoro</a:t>
              </a:r>
              <a:r>
                <a:rPr lang="it-IT" altLang="it-IT" sz="26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) </a:t>
              </a:r>
            </a:p>
          </p:txBody>
        </p:sp>
        <p:graphicFrame>
          <p:nvGraphicFramePr>
            <p:cNvPr id="103436" name="Object 10"/>
            <p:cNvGraphicFramePr>
              <a:graphicFrameLocks noChangeAspect="1"/>
            </p:cNvGraphicFramePr>
            <p:nvPr/>
          </p:nvGraphicFramePr>
          <p:xfrm>
            <a:off x="1357" y="1837"/>
            <a:ext cx="223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21" name="Equation" r:id="rId6" imgW="2666778" imgH="304800" progId="Equation.3">
                    <p:embed/>
                  </p:oleObj>
                </mc:Choice>
                <mc:Fallback>
                  <p:oleObj name="Equation" r:id="rId6" imgW="2666778" imgH="304800" progId="Equation.3">
                    <p:embed/>
                    <p:pic>
                      <p:nvPicPr>
                        <p:cNvPr id="10343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357" y="1837"/>
                          <a:ext cx="223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3227" name="Text Box 11"/>
          <p:cNvSpPr txBox="1">
            <a:spLocks noChangeArrowheads="1"/>
          </p:cNvSpPr>
          <p:nvPr/>
        </p:nvSpPr>
        <p:spPr bwMode="black">
          <a:xfrm>
            <a:off x="174625" y="1033463"/>
            <a:ext cx="8969375" cy="136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Valori della relazione funz.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600" b="1" u="sng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equazione della misura</a:t>
            </a: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defRPr/>
            </a:pP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 </a:t>
            </a:r>
            <a:r>
              <a:rPr lang="it-IT" altLang="it-IT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</a:t>
            </a:r>
            <a:r>
              <a:rPr lang="it-IT" altLang="it-IT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…, </a:t>
            </a:r>
            <a:r>
              <a:rPr lang="it-IT" altLang="it-IT" sz="3200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b="1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 </a:t>
            </a:r>
            <a:r>
              <a:rPr lang="it-IT" altLang="it-IT" sz="3200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defRPr/>
            </a:pPr>
            <a:endParaRPr lang="it-IT" altLang="it-IT" sz="3200" b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93228" name="Text Box 12"/>
          <p:cNvSpPr txBox="1">
            <a:spLocks noChangeArrowheads="1"/>
          </p:cNvSpPr>
          <p:nvPr/>
        </p:nvSpPr>
        <p:spPr bwMode="black">
          <a:xfrm>
            <a:off x="339725" y="6151563"/>
            <a:ext cx="798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40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Scarto dell’uscita dal suo valor medio </a:t>
            </a:r>
            <a:r>
              <a:rPr lang="it-IT" altLang="it-IT" sz="240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 …</a:t>
            </a:r>
          </a:p>
        </p:txBody>
      </p:sp>
    </p:spTree>
    <p:extLst>
      <p:ext uri="{BB962C8B-B14F-4D97-AF65-F5344CB8AC3E}">
        <p14:creationId xmlns:p14="http://schemas.microsoft.com/office/powerpoint/2010/main" val="22675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8" dur="500"/>
                                        <p:tgtEl>
                                          <p:spTgt spid="39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3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3" grpId="0" animBg="1"/>
      <p:bldP spid="3932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381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 composta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 in misure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ind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. (2/5)</a:t>
            </a:r>
          </a:p>
        </p:txBody>
      </p:sp>
      <p:sp>
        <p:nvSpPr>
          <p:cNvPr id="395267" name="Text Box 3"/>
          <p:cNvSpPr txBox="1">
            <a:spLocks noChangeArrowheads="1"/>
          </p:cNvSpPr>
          <p:nvPr/>
        </p:nvSpPr>
        <p:spPr bwMode="black">
          <a:xfrm>
            <a:off x="876300" y="1160463"/>
            <a:ext cx="7026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Definiamo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coefficienti di sensibilità</a:t>
            </a:r>
          </a:p>
        </p:txBody>
      </p:sp>
      <p:graphicFrame>
        <p:nvGraphicFramePr>
          <p:cNvPr id="105478" name="Object 4"/>
          <p:cNvGraphicFramePr>
            <a:graphicFrameLocks noChangeAspect="1"/>
          </p:cNvGraphicFramePr>
          <p:nvPr/>
        </p:nvGraphicFramePr>
        <p:xfrm>
          <a:off x="2420938" y="1887538"/>
          <a:ext cx="19653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Equation" r:id="rId4" imgW="1524236" imgH="980948" progId="Equation.3">
                  <p:embed/>
                </p:oleObj>
              </mc:Choice>
              <mc:Fallback>
                <p:oleObj name="Equation" r:id="rId4" imgW="1524236" imgH="980948" progId="Equation.3">
                  <p:embed/>
                  <p:pic>
                    <p:nvPicPr>
                      <p:cNvPr id="1054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20938" y="1887538"/>
                        <a:ext cx="1965325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269" name="Text Box 5"/>
          <p:cNvSpPr txBox="1">
            <a:spLocks noChangeArrowheads="1"/>
          </p:cNvSpPr>
          <p:nvPr/>
        </p:nvSpPr>
        <p:spPr bwMode="black">
          <a:xfrm>
            <a:off x="815975" y="4718050"/>
            <a:ext cx="81407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Tahoma" pitchFamily="34" charset="0"/>
              <a:buChar char="–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Tahoma" pitchFamily="34" charset="0"/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b="1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b="1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è una “pendenza” che sta a indicare </a:t>
            </a:r>
            <a:b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come varia il misurando </a:t>
            </a:r>
            <a:r>
              <a:rPr lang="it-IT" altLang="it-IT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(uscita) per una </a:t>
            </a:r>
            <a:r>
              <a:rPr lang="it-IT" altLang="it-IT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variazione del parametro </a:t>
            </a:r>
            <a:r>
              <a:rPr lang="it-IT" altLang="it-IT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b="1" i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di ingresso</a:t>
            </a:r>
          </a:p>
        </p:txBody>
      </p:sp>
      <p:sp>
        <p:nvSpPr>
          <p:cNvPr id="395270" name="Text Box 6"/>
          <p:cNvSpPr txBox="1">
            <a:spLocks noChangeArrowheads="1"/>
          </p:cNvSpPr>
          <p:nvPr/>
        </p:nvSpPr>
        <p:spPr bwMode="black">
          <a:xfrm>
            <a:off x="815975" y="3267075"/>
            <a:ext cx="77009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le 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derivate parziali prime della relazione funzionale rispetto alla variabile </a:t>
            </a:r>
            <a:r>
              <a:rPr lang="it-IT" altLang="it-IT" sz="3200" i="1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u="sng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395271" name="Rectangle 7"/>
          <p:cNvSpPr>
            <a:spLocks noChangeArrowheads="1"/>
          </p:cNvSpPr>
          <p:nvPr/>
        </p:nvSpPr>
        <p:spPr bwMode="black">
          <a:xfrm>
            <a:off x="2222500" y="1778000"/>
            <a:ext cx="2312988" cy="1481138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95272" name="Text Box 8"/>
          <p:cNvSpPr txBox="1">
            <a:spLocks noChangeArrowheads="1"/>
          </p:cNvSpPr>
          <p:nvPr/>
        </p:nvSpPr>
        <p:spPr bwMode="black">
          <a:xfrm>
            <a:off x="4859338" y="1901825"/>
            <a:ext cx="3019425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coeff. "costante"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una volta stabilito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il punto di lavoro</a:t>
            </a:r>
          </a:p>
        </p:txBody>
      </p:sp>
    </p:spTree>
    <p:extLst>
      <p:ext uri="{BB962C8B-B14F-4D97-AF65-F5344CB8AC3E}">
        <p14:creationId xmlns:p14="http://schemas.microsoft.com/office/powerpoint/2010/main" val="23295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3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9" grpId="0"/>
      <p:bldP spid="395271" grpId="0" animBg="1"/>
      <p:bldP spid="3952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Teoria degli errori</a:t>
            </a:r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black">
          <a:xfrm>
            <a:off x="515938" y="1182688"/>
            <a:ext cx="8078787" cy="249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La </a:t>
            </a: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teoria degli errori di misura</a:t>
            </a:r>
            <a:r>
              <a:rPr lang="it-IT" altLang="it-IT" dirty="0">
                <a:latin typeface="Book Antiqua" panose="02040602050305030304" pitchFamily="18" charset="0"/>
              </a:rPr>
              <a:t> prevedeva che un misurando non potesse mai essere perfettamente conosciuto a causa degli inevitabili errori di misura (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intrinseci in ogni metodo o strumento utilizzato per la misurazione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black">
          <a:xfrm>
            <a:off x="493713" y="4476750"/>
            <a:ext cx="8650287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Errore = Valore Misurato – Valore Vero</a:t>
            </a:r>
            <a:endParaRPr lang="it-IT" altLang="it-IT" u="sng" dirty="0">
              <a:latin typeface="Book Antiqua" panose="02040602050305030304" pitchFamily="18" charset="0"/>
            </a:endParaRPr>
          </a:p>
        </p:txBody>
      </p:sp>
      <p:sp>
        <p:nvSpPr>
          <p:cNvPr id="307205" name="AutoShape 5"/>
          <p:cNvSpPr>
            <a:spLocks noChangeArrowheads="1"/>
          </p:cNvSpPr>
          <p:nvPr/>
        </p:nvSpPr>
        <p:spPr bwMode="auto">
          <a:xfrm flipH="1">
            <a:off x="4729163" y="3441700"/>
            <a:ext cx="3467100" cy="520700"/>
          </a:xfrm>
          <a:prstGeom prst="wedgeEllipseCallout">
            <a:avLst>
              <a:gd name="adj1" fmla="val -22116"/>
              <a:gd name="adj2" fmla="val 16280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b="1">
                <a:solidFill>
                  <a:srgbClr val="FF0000"/>
                </a:solidFill>
              </a:rPr>
              <a:t>NON CONOSCIBILE</a:t>
            </a:r>
          </a:p>
        </p:txBody>
      </p:sp>
      <p:sp>
        <p:nvSpPr>
          <p:cNvPr id="307206" name="AutoShape 6"/>
          <p:cNvSpPr>
            <a:spLocks noChangeArrowheads="1"/>
          </p:cNvSpPr>
          <p:nvPr/>
        </p:nvSpPr>
        <p:spPr bwMode="auto">
          <a:xfrm flipH="1">
            <a:off x="5227638" y="5235575"/>
            <a:ext cx="2692400" cy="825500"/>
          </a:xfrm>
          <a:prstGeom prst="wedgeEllipseCallout">
            <a:avLst>
              <a:gd name="adj1" fmla="val 51000"/>
              <a:gd name="adj2" fmla="val -7731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b="1">
                <a:solidFill>
                  <a:schemeClr val="hlink"/>
                </a:solidFill>
              </a:rPr>
              <a:t>VALORE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b="1">
                <a:solidFill>
                  <a:schemeClr val="hlink"/>
                </a:solidFill>
              </a:rPr>
              <a:t>NOTO</a:t>
            </a:r>
          </a:p>
        </p:txBody>
      </p:sp>
      <p:sp>
        <p:nvSpPr>
          <p:cNvPr id="307207" name="AutoShape 7"/>
          <p:cNvSpPr>
            <a:spLocks noChangeArrowheads="1"/>
          </p:cNvSpPr>
          <p:nvPr/>
        </p:nvSpPr>
        <p:spPr bwMode="auto">
          <a:xfrm flipH="1">
            <a:off x="1212850" y="5337175"/>
            <a:ext cx="3467100" cy="617538"/>
          </a:xfrm>
          <a:prstGeom prst="wedgeEllipseCallout">
            <a:avLst>
              <a:gd name="adj1" fmla="val 35255"/>
              <a:gd name="adj2" fmla="val -10527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b="1">
                <a:solidFill>
                  <a:srgbClr val="FF0000"/>
                </a:solidFill>
              </a:rPr>
              <a:t>INDETERMINATO!!!</a:t>
            </a:r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black">
          <a:xfrm>
            <a:off x="6232525" y="4864100"/>
            <a:ext cx="22193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000">
                <a:latin typeface="Book Antiqua" panose="02040602050305030304" pitchFamily="18" charset="0"/>
              </a:rPr>
              <a:t>(concetto astratto)</a:t>
            </a:r>
          </a:p>
        </p:txBody>
      </p:sp>
      <p:sp>
        <p:nvSpPr>
          <p:cNvPr id="11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black">
          <a:xfrm>
            <a:off x="2014447" y="4246869"/>
            <a:ext cx="1076629" cy="65063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it-IT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029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4" grpId="0"/>
      <p:bldP spid="307205" grpId="0" animBg="1"/>
      <p:bldP spid="307206" grpId="0" animBg="1"/>
      <p:bldP spid="307207" grpId="0" animBg="1"/>
      <p:bldP spid="3072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7632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 composta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 in misure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ind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. (3/5)</a:t>
            </a:r>
          </a:p>
        </p:txBody>
      </p:sp>
      <p:pic>
        <p:nvPicPr>
          <p:cNvPr id="107525" name="Picture 3" descr="Image2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995363"/>
            <a:ext cx="7758112" cy="5407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156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762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 composta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 in misure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ind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. (4/5)</a:t>
            </a:r>
          </a:p>
        </p:txBody>
      </p:sp>
      <p:graphicFrame>
        <p:nvGraphicFramePr>
          <p:cNvPr id="399363" name="Object 3"/>
          <p:cNvGraphicFramePr>
            <a:graphicFrameLocks noChangeAspect="1"/>
          </p:cNvGraphicFramePr>
          <p:nvPr/>
        </p:nvGraphicFramePr>
        <p:xfrm>
          <a:off x="2028825" y="1831975"/>
          <a:ext cx="53498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8" name="Equation" r:id="rId4" imgW="2238324" imgH="419100" progId="Equation.3">
                  <p:embed/>
                </p:oleObj>
              </mc:Choice>
              <mc:Fallback>
                <p:oleObj name="Equation" r:id="rId4" imgW="2238324" imgH="419100" progId="Equation.3">
                  <p:embed/>
                  <p:pic>
                    <p:nvPicPr>
                      <p:cNvPr id="399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028825" y="1831975"/>
                        <a:ext cx="53498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65" name="Object 5"/>
          <p:cNvGraphicFramePr>
            <a:graphicFrameLocks noChangeAspect="1"/>
          </p:cNvGraphicFramePr>
          <p:nvPr/>
        </p:nvGraphicFramePr>
        <p:xfrm>
          <a:off x="644525" y="2809875"/>
          <a:ext cx="809307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9" name="Equation" r:id="rId6" imgW="3724442" imgH="523748" progId="Equation.3">
                  <p:embed/>
                </p:oleObj>
              </mc:Choice>
              <mc:Fallback>
                <p:oleObj name="Equation" r:id="rId6" imgW="3724442" imgH="523748" progId="Equation.3">
                  <p:embed/>
                  <p:pic>
                    <p:nvPicPr>
                      <p:cNvPr id="3993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44525" y="2809875"/>
                        <a:ext cx="8093075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67" name="Object 7"/>
          <p:cNvGraphicFramePr>
            <a:graphicFrameLocks noChangeAspect="1"/>
          </p:cNvGraphicFramePr>
          <p:nvPr/>
        </p:nvGraphicFramePr>
        <p:xfrm>
          <a:off x="266700" y="5197475"/>
          <a:ext cx="679132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0" name="Equation" r:id="rId8" imgW="2591049" imgH="218948" progId="Equation.3">
                  <p:embed/>
                </p:oleObj>
              </mc:Choice>
              <mc:Fallback>
                <p:oleObj name="Equation" r:id="rId8" imgW="2591049" imgH="218948" progId="Equation.3">
                  <p:embed/>
                  <p:pic>
                    <p:nvPicPr>
                      <p:cNvPr id="3993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6700" y="5197475"/>
                        <a:ext cx="679132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68" name="Text Box 8"/>
          <p:cNvSpPr txBox="1">
            <a:spLocks noChangeArrowheads="1"/>
          </p:cNvSpPr>
          <p:nvPr/>
        </p:nvSpPr>
        <p:spPr bwMode="black">
          <a:xfrm>
            <a:off x="3789144" y="6111875"/>
            <a:ext cx="4903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COVARIANZA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tra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j</a:t>
            </a:r>
            <a:endParaRPr lang="it-IT" altLang="it-IT" sz="3200" i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399369" name="Object 9"/>
          <p:cNvGraphicFramePr>
            <a:graphicFrameLocks noChangeAspect="1"/>
          </p:cNvGraphicFramePr>
          <p:nvPr/>
        </p:nvGraphicFramePr>
        <p:xfrm>
          <a:off x="285750" y="792163"/>
          <a:ext cx="7219950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1" name="Equation" r:id="rId10" imgW="3190781" imgH="419100" progId="Equation.3">
                  <p:embed/>
                </p:oleObj>
              </mc:Choice>
              <mc:Fallback>
                <p:oleObj name="Equation" r:id="rId10" imgW="3190781" imgH="419100" progId="Equation.3">
                  <p:embed/>
                  <p:pic>
                    <p:nvPicPr>
                      <p:cNvPr id="3993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85750" y="792163"/>
                        <a:ext cx="7219950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70" name="Object 10"/>
          <p:cNvGraphicFramePr>
            <a:graphicFrameLocks noChangeAspect="1"/>
          </p:cNvGraphicFramePr>
          <p:nvPr/>
        </p:nvGraphicFramePr>
        <p:xfrm>
          <a:off x="382588" y="4111625"/>
          <a:ext cx="49244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2" name="Equation" r:id="rId12" imgW="4257594" imgH="504952" progId="Equation.3">
                  <p:embed/>
                </p:oleObj>
              </mc:Choice>
              <mc:Fallback>
                <p:oleObj name="Equation" r:id="rId12" imgW="4257594" imgH="504952" progId="Equation.3">
                  <p:embed/>
                  <p:pic>
                    <p:nvPicPr>
                      <p:cNvPr id="3993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2588" y="4111625"/>
                        <a:ext cx="49244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1" name="Text Box 11"/>
          <p:cNvSpPr txBox="1">
            <a:spLocks noChangeArrowheads="1"/>
          </p:cNvSpPr>
          <p:nvPr/>
        </p:nvSpPr>
        <p:spPr bwMode="black">
          <a:xfrm>
            <a:off x="5592763" y="4116388"/>
            <a:ext cx="3111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VARIANZA o INCERTEZZA</a:t>
            </a:r>
            <a:r>
              <a:rPr lang="it-IT" altLang="it-IT" sz="3200" baseline="30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endParaRPr lang="it-IT" altLang="it-IT" sz="32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99372" name="Line 12"/>
          <p:cNvSpPr>
            <a:spLocks noChangeShapeType="1"/>
          </p:cNvSpPr>
          <p:nvPr/>
        </p:nvSpPr>
        <p:spPr bwMode="black">
          <a:xfrm>
            <a:off x="404813" y="5091113"/>
            <a:ext cx="7970837" cy="0"/>
          </a:xfrm>
          <a:prstGeom prst="line">
            <a:avLst/>
          </a:prstGeom>
          <a:noFill/>
          <a:ln w="31750">
            <a:solidFill>
              <a:srgbClr val="FF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aphicFrame>
        <p:nvGraphicFramePr>
          <p:cNvPr id="399373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538163" y="881063"/>
          <a:ext cx="70231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3" name="Equation" r:id="rId14" imgW="6905566" imgH="980948" progId="Equation.3">
                  <p:embed/>
                </p:oleObj>
              </mc:Choice>
              <mc:Fallback>
                <p:oleObj name="Equation" r:id="rId14" imgW="6905566" imgH="980948" progId="Equation.3">
                  <p:embed/>
                  <p:pic>
                    <p:nvPicPr>
                      <p:cNvPr id="39937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38163" y="881063"/>
                        <a:ext cx="70231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8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9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8" grpId="0"/>
      <p:bldP spid="39937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762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Sommatorie dei prodotti degli scarti</a:t>
            </a:r>
          </a:p>
        </p:txBody>
      </p:sp>
      <p:graphicFrame>
        <p:nvGraphicFramePr>
          <p:cNvPr id="399363" name="Object 3"/>
          <p:cNvGraphicFramePr>
            <a:graphicFrameLocks noChangeAspect="1"/>
          </p:cNvGraphicFramePr>
          <p:nvPr>
            <p:extLst/>
          </p:nvPr>
        </p:nvGraphicFramePr>
        <p:xfrm>
          <a:off x="6096000" y="811459"/>
          <a:ext cx="2863020" cy="534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7" name="Equation" r:id="rId4" imgW="1815840" imgH="279360" progId="Equation.DSMT4">
                  <p:embed/>
                </p:oleObj>
              </mc:Choice>
              <mc:Fallback>
                <p:oleObj name="Equation" r:id="rId4" imgW="1815840" imgH="279360" progId="Equation.DSMT4">
                  <p:embed/>
                  <p:pic>
                    <p:nvPicPr>
                      <p:cNvPr id="399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096000" y="811459"/>
                        <a:ext cx="2863020" cy="534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68" name="Text Box 8"/>
          <p:cNvSpPr txBox="1">
            <a:spLocks noChangeArrowheads="1"/>
          </p:cNvSpPr>
          <p:nvPr/>
        </p:nvSpPr>
        <p:spPr bwMode="black">
          <a:xfrm>
            <a:off x="5766486" y="3585073"/>
            <a:ext cx="310215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Diagonale:</a:t>
            </a:r>
            <a:b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VARIANZE 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</a:t>
            </a:r>
            <a:r>
              <a:rPr lang="it-IT" altLang="it-IT" sz="3200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ii</a:t>
            </a:r>
            <a:endParaRPr lang="it-IT" altLang="it-IT" sz="3200" i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99371" name="Text Box 11"/>
          <p:cNvSpPr txBox="1">
            <a:spLocks noChangeArrowheads="1"/>
          </p:cNvSpPr>
          <p:nvPr/>
        </p:nvSpPr>
        <p:spPr bwMode="black">
          <a:xfrm>
            <a:off x="5114969" y="4651234"/>
            <a:ext cx="4720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</a:t>
            </a: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765175" y="1259828"/>
          <a:ext cx="447357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8" name="Equation" r:id="rId6" imgW="2070000" imgH="1371600" progId="Equation.DSMT4">
                  <p:embed/>
                </p:oleObj>
              </mc:Choice>
              <mc:Fallback>
                <p:oleObj name="Equation" r:id="rId6" imgW="2070000" imgH="1371600" progId="Equation.DSMT4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65175" y="1259828"/>
                        <a:ext cx="4473575" cy="3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e 3"/>
          <p:cNvSpPr/>
          <p:nvPr/>
        </p:nvSpPr>
        <p:spPr bwMode="auto">
          <a:xfrm rot="2344546">
            <a:off x="137741" y="2668957"/>
            <a:ext cx="5556093" cy="804881"/>
          </a:xfrm>
          <a:prstGeom prst="ellipse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6" name="Connettore 1 5"/>
          <p:cNvCxnSpPr/>
          <p:nvPr/>
        </p:nvCxnSpPr>
        <p:spPr bwMode="auto">
          <a:xfrm>
            <a:off x="1132514" y="1201092"/>
            <a:ext cx="4095672" cy="32834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onnettore 1 21"/>
          <p:cNvCxnSpPr/>
          <p:nvPr/>
        </p:nvCxnSpPr>
        <p:spPr bwMode="auto">
          <a:xfrm>
            <a:off x="763398" y="1641215"/>
            <a:ext cx="3733101" cy="32206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nettore 1 25"/>
          <p:cNvCxnSpPr/>
          <p:nvPr/>
        </p:nvCxnSpPr>
        <p:spPr bwMode="auto">
          <a:xfrm>
            <a:off x="5207248" y="1175925"/>
            <a:ext cx="20938" cy="33086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ttore 1 28"/>
          <p:cNvCxnSpPr/>
          <p:nvPr/>
        </p:nvCxnSpPr>
        <p:spPr bwMode="auto">
          <a:xfrm flipH="1">
            <a:off x="1132514" y="1187070"/>
            <a:ext cx="4074734" cy="2391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Connettore 1 31"/>
          <p:cNvCxnSpPr/>
          <p:nvPr/>
        </p:nvCxnSpPr>
        <p:spPr bwMode="auto">
          <a:xfrm flipH="1">
            <a:off x="763398" y="4859777"/>
            <a:ext cx="3723370" cy="621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ttore 1 32"/>
          <p:cNvCxnSpPr/>
          <p:nvPr/>
        </p:nvCxnSpPr>
        <p:spPr bwMode="auto">
          <a:xfrm>
            <a:off x="773129" y="1628883"/>
            <a:ext cx="0" cy="32935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 Box 11"/>
          <p:cNvSpPr txBox="1">
            <a:spLocks noChangeArrowheads="1"/>
          </p:cNvSpPr>
          <p:nvPr/>
        </p:nvSpPr>
        <p:spPr bwMode="black">
          <a:xfrm>
            <a:off x="5228379" y="1124604"/>
            <a:ext cx="7026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 baseline="-25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black">
          <a:xfrm>
            <a:off x="164418" y="4358846"/>
            <a:ext cx="7026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 baseline="-250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/>
          </p:nvPr>
        </p:nvGraphicFramePr>
        <p:xfrm>
          <a:off x="58908" y="4907345"/>
          <a:ext cx="902970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9" name="Equation" r:id="rId8" imgW="3860640" imgH="444240" progId="Equation.DSMT4">
                  <p:embed/>
                </p:oleObj>
              </mc:Choice>
              <mc:Fallback>
                <p:oleObj name="Equation" r:id="rId8" imgW="3860640" imgH="444240" progId="Equation.DSMT4">
                  <p:embed/>
                  <p:pic>
                    <p:nvPicPr>
                      <p:cNvPr id="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8908" y="4907345"/>
                        <a:ext cx="902970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8"/>
          <p:cNvSpPr txBox="1">
            <a:spLocks noChangeArrowheads="1"/>
          </p:cNvSpPr>
          <p:nvPr/>
        </p:nvSpPr>
        <p:spPr bwMode="black">
          <a:xfrm>
            <a:off x="5766486" y="2027883"/>
            <a:ext cx="32661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Triangoli:</a:t>
            </a:r>
            <a:b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COVARIANZE</a:t>
            </a:r>
            <a: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it-IT" altLang="it-IT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</a:t>
            </a:r>
            <a:r>
              <a:rPr lang="it-IT" altLang="it-IT" sz="3200" i="1" baseline="-25000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ij</a:t>
            </a:r>
            <a:endParaRPr lang="it-IT" altLang="it-IT" sz="3200" i="1" baseline="-250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74828" y="5862638"/>
          <a:ext cx="897413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0" name="Equation" r:id="rId10" imgW="4076640" imgH="431640" progId="Equation.DSMT4">
                  <p:embed/>
                </p:oleObj>
              </mc:Choice>
              <mc:Fallback>
                <p:oleObj name="Equation" r:id="rId10" imgW="4076640" imgH="431640" progId="Equation.DSMT4">
                  <p:embed/>
                  <p:pic>
                    <p:nvPicPr>
                      <p:cNvPr id="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4828" y="5862638"/>
                        <a:ext cx="897413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/>
          </p:nvPr>
        </p:nvGraphicFramePr>
        <p:xfrm>
          <a:off x="6111008" y="1291309"/>
          <a:ext cx="2948198" cy="54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1" name="Equation" r:id="rId12" imgW="1828800" imgH="279360" progId="Equation.DSMT4">
                  <p:embed/>
                </p:oleObj>
              </mc:Choice>
              <mc:Fallback>
                <p:oleObj name="Equation" r:id="rId12" imgW="1828800" imgH="279360" progId="Equation.DSMT4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111008" y="1291309"/>
                        <a:ext cx="2948198" cy="546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nettore 2 4"/>
          <p:cNvCxnSpPr>
            <a:stCxn id="37" idx="2"/>
          </p:cNvCxnSpPr>
          <p:nvPr/>
        </p:nvCxnSpPr>
        <p:spPr bwMode="auto">
          <a:xfrm>
            <a:off x="5579698" y="1709379"/>
            <a:ext cx="286090" cy="371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/>
          <p:nvPr/>
        </p:nvCxnSpPr>
        <p:spPr bwMode="auto">
          <a:xfrm flipV="1">
            <a:off x="5468311" y="4055556"/>
            <a:ext cx="370107" cy="7172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333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8" grpId="0"/>
      <p:bldP spid="399371" grpId="0"/>
      <p:bldP spid="4" grpId="0" animBg="1"/>
      <p:bldP spid="37" grpId="0"/>
      <p:bldP spid="38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254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 composta </a:t>
            </a:r>
            <a:r>
              <a:rPr lang="it-IT" altLang="it-IT" sz="4000" b="1" i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 in misure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ind</a:t>
            </a: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. (5/5)</a:t>
            </a: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black">
          <a:xfrm>
            <a:off x="265113" y="1020763"/>
            <a:ext cx="88788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endParaRPr lang="it-IT" altLang="it-IT">
              <a:latin typeface="Book Antiqua" panose="02040602050305030304" pitchFamily="18" charset="0"/>
            </a:endParaRPr>
          </a:p>
        </p:txBody>
      </p:sp>
      <p:sp>
        <p:nvSpPr>
          <p:cNvPr id="11162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11623" name="Object 5"/>
          <p:cNvGraphicFramePr>
            <a:graphicFrameLocks noChangeAspect="1"/>
          </p:cNvGraphicFramePr>
          <p:nvPr/>
        </p:nvGraphicFramePr>
        <p:xfrm>
          <a:off x="406400" y="1857375"/>
          <a:ext cx="8193088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Equation" r:id="rId4" imgW="3162319" imgH="409448" progId="Equation.3">
                  <p:embed/>
                </p:oleObj>
              </mc:Choice>
              <mc:Fallback>
                <p:oleObj name="Equation" r:id="rId4" imgW="3162319" imgH="409448" progId="Equation.3">
                  <p:embed/>
                  <p:pic>
                    <p:nvPicPr>
                      <p:cNvPr id="1116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6400" y="1857375"/>
                        <a:ext cx="8193088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14" name="Text Box 6"/>
          <p:cNvSpPr txBox="1">
            <a:spLocks noChangeArrowheads="1"/>
          </p:cNvSpPr>
          <p:nvPr/>
        </p:nvSpPr>
        <p:spPr bwMode="black">
          <a:xfrm>
            <a:off x="362336" y="4230688"/>
            <a:ext cx="858996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Somma pesata, con pesi 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2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delle incertezze</a:t>
            </a:r>
            <a:r>
              <a:rPr lang="it-IT" altLang="it-IT" sz="3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(varianze) degli ingressi </a:t>
            </a: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32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più la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somma dei termini di covarianza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sempre pesati con le derivate prime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2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e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j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della relazione funzionale</a:t>
            </a:r>
          </a:p>
        </p:txBody>
      </p:sp>
      <p:sp>
        <p:nvSpPr>
          <p:cNvPr id="401415" name="Rectangle 7"/>
          <p:cNvSpPr>
            <a:spLocks noChangeArrowheads="1"/>
          </p:cNvSpPr>
          <p:nvPr/>
        </p:nvSpPr>
        <p:spPr bwMode="black">
          <a:xfrm>
            <a:off x="311150" y="1768475"/>
            <a:ext cx="8472488" cy="145732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01416" name="Text Box 8"/>
          <p:cNvSpPr txBox="1">
            <a:spLocks noChangeArrowheads="1"/>
          </p:cNvSpPr>
          <p:nvPr/>
        </p:nvSpPr>
        <p:spPr bwMode="black">
          <a:xfrm>
            <a:off x="1812925" y="1190625"/>
            <a:ext cx="5207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 </a:t>
            </a:r>
            <a:r>
              <a:rPr lang="it-IT" altLang="it-IT" sz="26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espressione con le covarianze</a:t>
            </a: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)</a:t>
            </a:r>
            <a:endParaRPr lang="it-IT" altLang="it-IT" sz="3200" b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black">
          <a:xfrm flipH="1" flipV="1">
            <a:off x="2662238" y="3078162"/>
            <a:ext cx="2511124" cy="132084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00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4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4" grpId="0"/>
      <p:bldP spid="4014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Risultato della misura</a:t>
            </a:r>
          </a:p>
        </p:txBody>
      </p:sp>
      <p:graphicFrame>
        <p:nvGraphicFramePr>
          <p:cNvPr id="113671" name="Object 5"/>
          <p:cNvGraphicFramePr>
            <a:graphicFrameLocks noChangeAspect="1"/>
          </p:cNvGraphicFramePr>
          <p:nvPr/>
        </p:nvGraphicFramePr>
        <p:xfrm>
          <a:off x="2533650" y="1785938"/>
          <a:ext cx="40195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0" name="Equation" r:id="rId4" imgW="3228900" imgH="304800" progId="Equation.3">
                  <p:embed/>
                </p:oleObj>
              </mc:Choice>
              <mc:Fallback>
                <p:oleObj name="Equation" r:id="rId4" imgW="3228900" imgH="304800" progId="Equation.3">
                  <p:embed/>
                  <p:pic>
                    <p:nvPicPr>
                      <p:cNvPr id="11367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33650" y="1785938"/>
                        <a:ext cx="40195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4" name="Text Box 8"/>
          <p:cNvSpPr txBox="1">
            <a:spLocks noChangeArrowheads="1"/>
          </p:cNvSpPr>
          <p:nvPr/>
        </p:nvSpPr>
        <p:spPr bwMode="black">
          <a:xfrm>
            <a:off x="1168400" y="1147763"/>
            <a:ext cx="73612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Il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valore di misura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della grandezza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è:</a:t>
            </a:r>
            <a:endParaRPr lang="it-IT" altLang="it-IT" sz="32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03465" name="Object 9"/>
          <p:cNvGraphicFramePr>
            <a:graphicFrameLocks noChangeAspect="1"/>
          </p:cNvGraphicFramePr>
          <p:nvPr/>
        </p:nvGraphicFramePr>
        <p:xfrm>
          <a:off x="1539875" y="2886075"/>
          <a:ext cx="6189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1" name="Equation" r:id="rId6" imgW="2485841" imgH="381000" progId="Equation.3">
                  <p:embed/>
                </p:oleObj>
              </mc:Choice>
              <mc:Fallback>
                <p:oleObj name="Equation" r:id="rId6" imgW="2485841" imgH="381000" progId="Equation.3">
                  <p:embed/>
                  <p:pic>
                    <p:nvPicPr>
                      <p:cNvPr id="4034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39875" y="2886075"/>
                        <a:ext cx="618966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6" name="Text Box 10"/>
          <p:cNvSpPr txBox="1">
            <a:spLocks noChangeArrowheads="1"/>
          </p:cNvSpPr>
          <p:nvPr/>
        </p:nvSpPr>
        <p:spPr bwMode="black">
          <a:xfrm>
            <a:off x="1801813" y="2355850"/>
            <a:ext cx="5670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 una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composta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graphicFrame>
        <p:nvGraphicFramePr>
          <p:cNvPr id="403467" name="Object 11"/>
          <p:cNvGraphicFramePr>
            <a:graphicFrameLocks noChangeAspect="1"/>
          </p:cNvGraphicFramePr>
          <p:nvPr>
            <p:extLst/>
          </p:nvPr>
        </p:nvGraphicFramePr>
        <p:xfrm>
          <a:off x="687734" y="4725988"/>
          <a:ext cx="81438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2" name="Equation" r:id="rId8" imgW="3809880" imgH="304560" progId="Equation.DSMT4">
                  <p:embed/>
                </p:oleObj>
              </mc:Choice>
              <mc:Fallback>
                <p:oleObj name="Equation" r:id="rId8" imgW="3809880" imgH="304560" progId="Equation.DSMT4">
                  <p:embed/>
                  <p:pic>
                    <p:nvPicPr>
                      <p:cNvPr id="4034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87734" y="4725988"/>
                        <a:ext cx="814387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68" name="Object 12"/>
          <p:cNvGraphicFramePr>
            <a:graphicFrameLocks noChangeAspect="1"/>
          </p:cNvGraphicFramePr>
          <p:nvPr>
            <p:extLst/>
          </p:nvPr>
        </p:nvGraphicFramePr>
        <p:xfrm>
          <a:off x="1527175" y="5609646"/>
          <a:ext cx="3016250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3" name="Equation" r:id="rId10" imgW="1028694" imgH="342900" progId="Equation.3">
                  <p:embed/>
                </p:oleObj>
              </mc:Choice>
              <mc:Fallback>
                <p:oleObj name="Equation" r:id="rId10" imgW="1028694" imgH="342900" progId="Equation.3">
                  <p:embed/>
                  <p:pic>
                    <p:nvPicPr>
                      <p:cNvPr id="4034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27175" y="5609646"/>
                        <a:ext cx="3016250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9" name="Text Box 13"/>
          <p:cNvSpPr txBox="1">
            <a:spLocks noChangeArrowheads="1"/>
          </p:cNvSpPr>
          <p:nvPr/>
        </p:nvSpPr>
        <p:spPr bwMode="black">
          <a:xfrm>
            <a:off x="1092200" y="4238625"/>
            <a:ext cx="7248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 generale ciascuna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è:</a:t>
            </a:r>
            <a:endParaRPr lang="el-GR" altLang="it-IT" sz="3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6" grpId="0"/>
      <p:bldP spid="4034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Coefficienti di correlazione</a:t>
            </a:r>
          </a:p>
        </p:txBody>
      </p:sp>
      <p:graphicFrame>
        <p:nvGraphicFramePr>
          <p:cNvPr id="115717" name="Object 3"/>
          <p:cNvGraphicFramePr>
            <a:graphicFrameLocks noChangeAspect="1"/>
          </p:cNvGraphicFramePr>
          <p:nvPr/>
        </p:nvGraphicFramePr>
        <p:xfrm>
          <a:off x="1730375" y="1355725"/>
          <a:ext cx="524668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4" name="Equation" r:id="rId4" imgW="1981151" imgH="352552" progId="Equation.3">
                  <p:embed/>
                </p:oleObj>
              </mc:Choice>
              <mc:Fallback>
                <p:oleObj name="Equation" r:id="rId4" imgW="1981151" imgH="352552" progId="Equation.3">
                  <p:embed/>
                  <p:pic>
                    <p:nvPicPr>
                      <p:cNvPr id="1157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30375" y="1355725"/>
                        <a:ext cx="5246688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5508" name="Group 4"/>
          <p:cNvGrpSpPr>
            <a:grpSpLocks/>
          </p:cNvGrpSpPr>
          <p:nvPr/>
        </p:nvGrpSpPr>
        <p:grpSpPr bwMode="auto">
          <a:xfrm>
            <a:off x="1693863" y="2717800"/>
            <a:ext cx="6446837" cy="1066800"/>
            <a:chOff x="1067" y="1712"/>
            <a:chExt cx="4061" cy="672"/>
          </a:xfrm>
        </p:grpSpPr>
        <p:graphicFrame>
          <p:nvGraphicFramePr>
            <p:cNvPr id="115727" name="Object 5"/>
            <p:cNvGraphicFramePr>
              <a:graphicFrameLocks noChangeAspect="1"/>
            </p:cNvGraphicFramePr>
            <p:nvPr/>
          </p:nvGraphicFramePr>
          <p:xfrm>
            <a:off x="1067" y="1761"/>
            <a:ext cx="1240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95" name="Equation" r:id="rId6" imgW="571271" imgH="114300" progId="Equation.3">
                    <p:embed/>
                  </p:oleObj>
                </mc:Choice>
                <mc:Fallback>
                  <p:oleObj name="Equation" r:id="rId6" imgW="571271" imgH="114300" progId="Equation.3">
                    <p:embed/>
                    <p:pic>
                      <p:nvPicPr>
                        <p:cNvPr id="11572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067" y="1761"/>
                          <a:ext cx="1240" cy="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5510" name="Text Box 6"/>
            <p:cNvSpPr txBox="1">
              <a:spLocks noChangeArrowheads="1"/>
            </p:cNvSpPr>
            <p:nvPr/>
          </p:nvSpPr>
          <p:spPr bwMode="black">
            <a:xfrm>
              <a:off x="2564" y="1712"/>
              <a:ext cx="25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x</a:t>
              </a:r>
              <a:r>
                <a:rPr lang="it-IT" altLang="it-IT" sz="3200" i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e </a:t>
              </a: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x</a:t>
              </a:r>
              <a:r>
                <a:rPr lang="it-IT" altLang="it-IT" sz="3200" i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j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it-IT" altLang="it-IT" sz="3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statisticamente indipendenti</a:t>
              </a:r>
            </a:p>
          </p:txBody>
        </p:sp>
      </p:grpSp>
      <p:sp>
        <p:nvSpPr>
          <p:cNvPr id="405511" name="Rectangle 7"/>
          <p:cNvSpPr>
            <a:spLocks noChangeArrowheads="1"/>
          </p:cNvSpPr>
          <p:nvPr/>
        </p:nvSpPr>
        <p:spPr bwMode="black">
          <a:xfrm>
            <a:off x="1527175" y="1270000"/>
            <a:ext cx="5692775" cy="1293813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05512" name="Text Box 8"/>
          <p:cNvSpPr txBox="1">
            <a:spLocks noChangeArrowheads="1"/>
          </p:cNvSpPr>
          <p:nvPr/>
        </p:nvSpPr>
        <p:spPr bwMode="black">
          <a:xfrm>
            <a:off x="227013" y="3886200"/>
            <a:ext cx="8715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Utilizzando la definizione di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ij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si può scrivere:</a:t>
            </a:r>
          </a:p>
        </p:txBody>
      </p:sp>
      <p:graphicFrame>
        <p:nvGraphicFramePr>
          <p:cNvPr id="405513" name="Object 9"/>
          <p:cNvGraphicFramePr>
            <a:graphicFrameLocks noChangeAspect="1"/>
          </p:cNvGraphicFramePr>
          <p:nvPr/>
        </p:nvGraphicFramePr>
        <p:xfrm>
          <a:off x="546100" y="4835525"/>
          <a:ext cx="7843838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6" name="Equation" r:id="rId8" imgW="2819252" imgH="381000" progId="Equation.3">
                  <p:embed/>
                </p:oleObj>
              </mc:Choice>
              <mc:Fallback>
                <p:oleObj name="Equation" r:id="rId8" imgW="2819252" imgH="381000" progId="Equation.3">
                  <p:embed/>
                  <p:pic>
                    <p:nvPicPr>
                      <p:cNvPr id="4055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46100" y="4835525"/>
                        <a:ext cx="7843838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14" name="Text Box 10"/>
          <p:cNvSpPr txBox="1">
            <a:spLocks noChangeArrowheads="1"/>
          </p:cNvSpPr>
          <p:nvPr/>
        </p:nvSpPr>
        <p:spPr bwMode="black">
          <a:xfrm>
            <a:off x="1181100" y="4460875"/>
            <a:ext cx="71040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 </a:t>
            </a:r>
            <a:r>
              <a:rPr lang="it-IT" altLang="it-IT" sz="26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espressione con i coefficienti di correlazione</a:t>
            </a:r>
            <a:r>
              <a:rPr lang="it-IT" altLang="it-IT" sz="26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)</a:t>
            </a:r>
            <a:endParaRPr lang="it-IT" altLang="it-IT" sz="3200" b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05515" name="Text Box 11"/>
          <p:cNvSpPr txBox="1">
            <a:spLocks noChangeArrowheads="1"/>
          </p:cNvSpPr>
          <p:nvPr/>
        </p:nvSpPr>
        <p:spPr bwMode="black">
          <a:xfrm>
            <a:off x="233363" y="6207125"/>
            <a:ext cx="896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</a:t>
            </a:r>
            <a:r>
              <a:rPr lang="it-IT" altLang="it-IT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dell'uscita si ricava </a:t>
            </a:r>
            <a:r>
              <a:rPr lang="it-IT" altLang="it-IT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 INC ingressi e da </a:t>
            </a:r>
            <a:r>
              <a:rPr lang="it-IT" altLang="it-IT" sz="2400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f</a:t>
            </a:r>
            <a:r>
              <a:rPr lang="it-IT" altLang="it-IT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o </a:t>
            </a:r>
            <a:r>
              <a:rPr lang="it-IT" altLang="it-IT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</a:t>
            </a:r>
            <a:r>
              <a:rPr lang="it-IT" altLang="it-IT" sz="24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(… e </a:t>
            </a:r>
            <a:r>
              <a:rPr lang="it-IT" altLang="it-IT" sz="24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i="1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ij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graphicFrame>
        <p:nvGraphicFramePr>
          <p:cNvPr id="405516" name="Object 12"/>
          <p:cNvGraphicFramePr>
            <a:graphicFrameLocks noChangeAspect="1"/>
          </p:cNvGraphicFramePr>
          <p:nvPr/>
        </p:nvGraphicFramePr>
        <p:xfrm>
          <a:off x="7397750" y="873125"/>
          <a:ext cx="1573213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7" name="Equation" r:id="rId10" imgW="580928" imgH="371348" progId="Equation.3">
                  <p:embed/>
                </p:oleObj>
              </mc:Choice>
              <mc:Fallback>
                <p:oleObj name="Equation" r:id="rId10" imgW="580928" imgH="371348" progId="Equation.3">
                  <p:embed/>
                  <p:pic>
                    <p:nvPicPr>
                      <p:cNvPr id="4055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397750" y="873125"/>
                        <a:ext cx="1573213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5517" name="AutoShape 13"/>
          <p:cNvSpPr>
            <a:spLocks noChangeArrowheads="1"/>
          </p:cNvSpPr>
          <p:nvPr/>
        </p:nvSpPr>
        <p:spPr bwMode="black">
          <a:xfrm rot="5400000" flipH="1">
            <a:off x="7337425" y="1828800"/>
            <a:ext cx="882650" cy="584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B2B2B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405518" name="Text Box 14"/>
          <p:cNvSpPr txBox="1">
            <a:spLocks noChangeArrowheads="1"/>
          </p:cNvSpPr>
          <p:nvPr/>
        </p:nvSpPr>
        <p:spPr bwMode="black">
          <a:xfrm>
            <a:off x="8051800" y="2014538"/>
            <a:ext cx="981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000">
                <a:solidFill>
                  <a:srgbClr val="B2B2B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STAT.</a:t>
            </a:r>
          </a:p>
        </p:txBody>
      </p:sp>
    </p:spTree>
    <p:extLst>
      <p:ext uri="{BB962C8B-B14F-4D97-AF65-F5344CB8AC3E}">
        <p14:creationId xmlns:p14="http://schemas.microsoft.com/office/powerpoint/2010/main" val="1267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40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11" grpId="0" animBg="1"/>
      <p:bldP spid="405512" grpId="0"/>
      <p:bldP spid="405514" grpId="0"/>
      <p:bldP spid="405515" grpId="0"/>
      <p:bldP spid="4055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Misure statisticamente indipendenti</a:t>
            </a:r>
          </a:p>
        </p:txBody>
      </p:sp>
      <p:sp>
        <p:nvSpPr>
          <p:cNvPr id="407555" name="Text Box 3"/>
          <p:cNvSpPr txBox="1">
            <a:spLocks noChangeArrowheads="1"/>
          </p:cNvSpPr>
          <p:nvPr/>
        </p:nvSpPr>
        <p:spPr bwMode="black">
          <a:xfrm>
            <a:off x="114300" y="919163"/>
            <a:ext cx="86518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Nel caso di variabili d’ingresso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statisticamente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indipendenti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tutti i termini di covarianza e i coefficienti di correlazione sono nulli (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ij</a:t>
            </a:r>
            <a:r>
              <a:rPr lang="it-IT" altLang="it-IT" sz="1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</a:t>
            </a:r>
            <a:r>
              <a:rPr lang="it-IT" altLang="it-IT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 tra le variabili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j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x</a:t>
            </a:r>
            <a:r>
              <a:rPr lang="it-IT" altLang="it-IT" sz="32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≠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j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e pertanto:</a:t>
            </a:r>
            <a:endParaRPr lang="it-IT" altLang="it-IT" sz="3200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07557" name="Object 5"/>
          <p:cNvGraphicFramePr>
            <a:graphicFrameLocks noChangeAspect="1"/>
          </p:cNvGraphicFramePr>
          <p:nvPr/>
        </p:nvGraphicFramePr>
        <p:xfrm>
          <a:off x="2430463" y="3001963"/>
          <a:ext cx="3892550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Equation" r:id="rId4" imgW="1476461" imgH="447548" progId="Equation.3">
                  <p:embed/>
                </p:oleObj>
              </mc:Choice>
              <mc:Fallback>
                <p:oleObj name="Equation" r:id="rId4" imgW="1476461" imgH="447548" progId="Equation.3">
                  <p:embed/>
                  <p:pic>
                    <p:nvPicPr>
                      <p:cNvPr id="407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30463" y="3001963"/>
                        <a:ext cx="3892550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559" name="Object 7"/>
          <p:cNvGraphicFramePr>
            <a:graphicFrameLocks noChangeAspect="1"/>
          </p:cNvGraphicFramePr>
          <p:nvPr/>
        </p:nvGraphicFramePr>
        <p:xfrm>
          <a:off x="2451100" y="4584700"/>
          <a:ext cx="3589338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9" name="Equation" r:id="rId6" imgW="1076469" imgH="314452" progId="Equation.3">
                  <p:embed/>
                </p:oleObj>
              </mc:Choice>
              <mc:Fallback>
                <p:oleObj name="Equation" r:id="rId6" imgW="1076469" imgH="314452" progId="Equation.3">
                  <p:embed/>
                  <p:pic>
                    <p:nvPicPr>
                      <p:cNvPr id="4075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51100" y="4584700"/>
                        <a:ext cx="3589338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560" name="Text Box 8"/>
          <p:cNvSpPr txBox="1">
            <a:spLocks noChangeArrowheads="1"/>
          </p:cNvSpPr>
          <p:nvPr/>
        </p:nvSpPr>
        <p:spPr bwMode="black">
          <a:xfrm>
            <a:off x="1981200" y="5643563"/>
            <a:ext cx="54149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combinazione di varianze</a:t>
            </a:r>
          </a:p>
        </p:txBody>
      </p:sp>
      <p:sp>
        <p:nvSpPr>
          <p:cNvPr id="407561" name="Rectangle 9"/>
          <p:cNvSpPr>
            <a:spLocks noChangeArrowheads="1"/>
          </p:cNvSpPr>
          <p:nvPr/>
        </p:nvSpPr>
        <p:spPr bwMode="black">
          <a:xfrm>
            <a:off x="1817688" y="4625975"/>
            <a:ext cx="5264150" cy="1617663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07562" name="Rectangle 10"/>
          <p:cNvSpPr>
            <a:spLocks noChangeArrowheads="1"/>
          </p:cNvSpPr>
          <p:nvPr/>
        </p:nvSpPr>
        <p:spPr bwMode="black">
          <a:xfrm>
            <a:off x="2324100" y="3017838"/>
            <a:ext cx="4186238" cy="137477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07563" name="Line 11"/>
          <p:cNvSpPr>
            <a:spLocks noChangeShapeType="1"/>
          </p:cNvSpPr>
          <p:nvPr/>
        </p:nvSpPr>
        <p:spPr bwMode="black">
          <a:xfrm flipH="1" flipV="1">
            <a:off x="4562475" y="6062663"/>
            <a:ext cx="203835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07564" name="Text Box 12"/>
          <p:cNvSpPr txBox="1">
            <a:spLocks noChangeArrowheads="1"/>
          </p:cNvSpPr>
          <p:nvPr/>
        </p:nvSpPr>
        <p:spPr bwMode="black">
          <a:xfrm>
            <a:off x="6548438" y="6194425"/>
            <a:ext cx="254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somma pesata</a:t>
            </a:r>
            <a:endParaRPr lang="it-IT" altLang="it-IT" sz="2800" baseline="-250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0" dur="500"/>
                                        <p:tgtEl>
                                          <p:spTgt spid="407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407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60" grpId="0"/>
      <p:bldP spid="407561" grpId="0" animBg="1"/>
      <p:bldP spid="407562" grpId="0" animBg="1"/>
      <p:bldP spid="40756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Casi particolari di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itchFamily="18" charset="0"/>
              </a:rPr>
              <a:t>rel</a:t>
            </a: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. funzionali (1/3)</a:t>
            </a:r>
          </a:p>
        </p:txBody>
      </p:sp>
      <p:sp>
        <p:nvSpPr>
          <p:cNvPr id="409603" name="Text Box 3"/>
          <p:cNvSpPr txBox="1">
            <a:spLocks noChangeArrowheads="1"/>
          </p:cNvSpPr>
          <p:nvPr/>
        </p:nvSpPr>
        <p:spPr bwMode="black">
          <a:xfrm>
            <a:off x="315913" y="1077913"/>
            <a:ext cx="84756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Casi particolari di relazioni funzionali per variabili d’ingresso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statist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indipendenti</a:t>
            </a:r>
            <a:endParaRPr lang="it-IT" altLang="it-IT" sz="3200" i="1" baseline="-25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black">
          <a:xfrm>
            <a:off x="249238" y="2411707"/>
            <a:ext cx="87836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Misurando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somma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differenza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delle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09605" name="Object 5"/>
          <p:cNvGraphicFramePr>
            <a:graphicFrameLocks noChangeAspect="1"/>
          </p:cNvGraphicFramePr>
          <p:nvPr>
            <p:extLst/>
          </p:nvPr>
        </p:nvGraphicFramePr>
        <p:xfrm>
          <a:off x="1906587" y="2938865"/>
          <a:ext cx="5518971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2" name="Equation" r:id="rId4" imgW="1581160" imgH="152400" progId="Equation.DSMT4">
                  <p:embed/>
                </p:oleObj>
              </mc:Choice>
              <mc:Fallback>
                <p:oleObj name="Equation" r:id="rId4" imgW="1581160" imgH="152400" progId="Equation.DSMT4">
                  <p:embed/>
                  <p:pic>
                    <p:nvPicPr>
                      <p:cNvPr id="409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06587" y="2938865"/>
                        <a:ext cx="5518971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6" name="Object 6"/>
          <p:cNvGraphicFramePr>
            <a:graphicFrameLocks noChangeAspect="1"/>
          </p:cNvGraphicFramePr>
          <p:nvPr>
            <p:extLst/>
          </p:nvPr>
        </p:nvGraphicFramePr>
        <p:xfrm>
          <a:off x="3090863" y="4069057"/>
          <a:ext cx="27066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3" name="Equation" r:id="rId6" imgW="1095275" imgH="314452" progId="Equation.3">
                  <p:embed/>
                </p:oleObj>
              </mc:Choice>
              <mc:Fallback>
                <p:oleObj name="Equation" r:id="rId6" imgW="1095275" imgH="314452" progId="Equation.3">
                  <p:embed/>
                  <p:pic>
                    <p:nvPicPr>
                      <p:cNvPr id="4096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090863" y="4069057"/>
                        <a:ext cx="27066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7" name="Object 7"/>
          <p:cNvGraphicFramePr>
            <a:graphicFrameLocks noChangeAspect="1"/>
          </p:cNvGraphicFramePr>
          <p:nvPr>
            <p:extLst/>
          </p:nvPr>
        </p:nvGraphicFramePr>
        <p:xfrm>
          <a:off x="5853113" y="5539043"/>
          <a:ext cx="307340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4" name="Equation" r:id="rId8" imgW="1066813" imgH="371348" progId="Equation.3">
                  <p:embed/>
                </p:oleObj>
              </mc:Choice>
              <mc:Fallback>
                <p:oleObj name="Equation" r:id="rId8" imgW="1066813" imgH="371348" progId="Equation.3">
                  <p:embed/>
                  <p:pic>
                    <p:nvPicPr>
                      <p:cNvPr id="4096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853113" y="5539043"/>
                        <a:ext cx="3073400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8" name="Text Box 8"/>
          <p:cNvSpPr txBox="1">
            <a:spLocks noChangeArrowheads="1"/>
          </p:cNvSpPr>
          <p:nvPr/>
        </p:nvSpPr>
        <p:spPr bwMode="black">
          <a:xfrm>
            <a:off x="277813" y="4936393"/>
            <a:ext cx="906938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spcBef>
                <a:spcPct val="5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 inoltre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28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 per ogni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cioè la relazione funzionale è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una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somma e differenza semplice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2800" i="1" baseline="-25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>
            <p:extLst/>
          </p:nvPr>
        </p:nvGraphicFramePr>
        <p:xfrm>
          <a:off x="1936587" y="3611857"/>
          <a:ext cx="457457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5" name="Equation" r:id="rId10" imgW="1676202" imgH="114300" progId="Equation.3">
                  <p:embed/>
                </p:oleObj>
              </mc:Choice>
              <mc:Fallback>
                <p:oleObj name="Equation" r:id="rId10" imgW="1676202" imgH="114300" progId="Equation.3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36587" y="3611857"/>
                        <a:ext cx="4574572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0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4" grpId="0"/>
      <p:bldP spid="40960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Casi particolari di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itchFamily="18" charset="0"/>
              </a:rPr>
              <a:t>rel</a:t>
            </a: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. funzionali (2/3)</a:t>
            </a:r>
          </a:p>
        </p:txBody>
      </p:sp>
      <p:sp>
        <p:nvSpPr>
          <p:cNvPr id="411651" name="Text Box 3"/>
          <p:cNvSpPr txBox="1">
            <a:spLocks noChangeArrowheads="1"/>
          </p:cNvSpPr>
          <p:nvPr/>
        </p:nvSpPr>
        <p:spPr bwMode="black">
          <a:xfrm>
            <a:off x="307975" y="884238"/>
            <a:ext cx="8291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Misurando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prodotto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rapporto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delle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121862" name="Object 4"/>
          <p:cNvGraphicFramePr>
            <a:graphicFrameLocks noChangeAspect="1"/>
          </p:cNvGraphicFramePr>
          <p:nvPr>
            <p:extLst/>
          </p:nvPr>
        </p:nvGraphicFramePr>
        <p:xfrm>
          <a:off x="685964" y="1229519"/>
          <a:ext cx="66817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1" name="Equation" r:id="rId4" imgW="2628720" imgH="266400" progId="Equation.DSMT4">
                  <p:embed/>
                </p:oleObj>
              </mc:Choice>
              <mc:Fallback>
                <p:oleObj name="Equation" r:id="rId4" imgW="2628720" imgH="266400" progId="Equation.DSMT4">
                  <p:embed/>
                  <p:pic>
                    <p:nvPicPr>
                      <p:cNvPr id="1218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85964" y="1229519"/>
                        <a:ext cx="66817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53" name="Object 5"/>
          <p:cNvGraphicFramePr>
            <a:graphicFrameLocks noChangeAspect="1"/>
          </p:cNvGraphicFramePr>
          <p:nvPr>
            <p:extLst/>
          </p:nvPr>
        </p:nvGraphicFramePr>
        <p:xfrm>
          <a:off x="555968" y="4311650"/>
          <a:ext cx="8586101" cy="113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2" name="Equation" r:id="rId6" imgW="3962160" imgH="482400" progId="Equation.DSMT4">
                  <p:embed/>
                </p:oleObj>
              </mc:Choice>
              <mc:Fallback>
                <p:oleObj name="Equation" r:id="rId6" imgW="3962160" imgH="482400" progId="Equation.DSMT4">
                  <p:embed/>
                  <p:pic>
                    <p:nvPicPr>
                      <p:cNvPr id="411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5968" y="4311650"/>
                        <a:ext cx="8586101" cy="1134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411658" name="Object 10"/>
          <p:cNvGraphicFramePr>
            <a:graphicFrameLocks noChangeAspect="1"/>
          </p:cNvGraphicFramePr>
          <p:nvPr>
            <p:extLst/>
          </p:nvPr>
        </p:nvGraphicFramePr>
        <p:xfrm>
          <a:off x="555968" y="3060615"/>
          <a:ext cx="683577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3" name="Equation" r:id="rId8" imgW="3124080" imgH="482400" progId="Equation.DSMT4">
                  <p:embed/>
                </p:oleObj>
              </mc:Choice>
              <mc:Fallback>
                <p:oleObj name="Equation" r:id="rId8" imgW="3124080" imgH="482400" progId="Equation.DSMT4">
                  <p:embed/>
                  <p:pic>
                    <p:nvPicPr>
                      <p:cNvPr id="4116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5968" y="3060615"/>
                        <a:ext cx="683577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720" name="Object 72"/>
          <p:cNvGraphicFramePr>
            <a:graphicFrameLocks noChangeAspect="1"/>
          </p:cNvGraphicFramePr>
          <p:nvPr>
            <p:extLst/>
          </p:nvPr>
        </p:nvGraphicFramePr>
        <p:xfrm>
          <a:off x="1433384" y="5273074"/>
          <a:ext cx="4166756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4" name="Equation" r:id="rId10" imgW="1276211" imgH="409448" progId="Equation.3">
                  <p:embed/>
                </p:oleObj>
              </mc:Choice>
              <mc:Fallback>
                <p:oleObj name="Equation" r:id="rId10" imgW="1276211" imgH="409448" progId="Equation.3">
                  <p:embed/>
                  <p:pic>
                    <p:nvPicPr>
                      <p:cNvPr id="41172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433384" y="5273074"/>
                        <a:ext cx="4166756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>
            <p:extLst/>
          </p:nvPr>
        </p:nvGraphicFramePr>
        <p:xfrm>
          <a:off x="1535113" y="2034490"/>
          <a:ext cx="4369073" cy="108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5" name="Equation" r:id="rId12" imgW="1838333" imgH="371348" progId="Equation.3">
                  <p:embed/>
                </p:oleObj>
              </mc:Choice>
              <mc:Fallback>
                <p:oleObj name="Equation" r:id="rId12" imgW="1838333" imgH="371348" progId="Equation.3">
                  <p:embed/>
                  <p:pic>
                    <p:nvPicPr>
                      <p:cNvPr id="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35113" y="2034490"/>
                        <a:ext cx="4369073" cy="1084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07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Casi particolari di </a:t>
            </a:r>
            <a:r>
              <a:rPr lang="it-IT" altLang="it-IT" sz="4000" b="1" dirty="0" err="1">
                <a:solidFill>
                  <a:schemeClr val="tx1"/>
                </a:solidFill>
                <a:latin typeface="Book Antiqua" pitchFamily="18" charset="0"/>
              </a:rPr>
              <a:t>rel</a:t>
            </a:r>
            <a:r>
              <a:rPr lang="it-IT" altLang="it-IT" sz="4000" b="1" dirty="0">
                <a:solidFill>
                  <a:schemeClr val="tx1"/>
                </a:solidFill>
                <a:latin typeface="Book Antiqua" pitchFamily="18" charset="0"/>
              </a:rPr>
              <a:t>. funzionali (3/3)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307975" y="1087438"/>
            <a:ext cx="8291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Misurando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prodotto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o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rapporto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delle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  <a:endParaRPr lang="it-IT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black">
          <a:xfrm>
            <a:off x="247650" y="3885985"/>
            <a:ext cx="8755063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 inoltre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± 1 per ogni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cioè se la relazione funzionale è espressa da</a:t>
            </a:r>
            <a:b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prodotti e rapporti</a:t>
            </a:r>
            <a:b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semplici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si ottiene</a:t>
            </a:r>
            <a:r>
              <a:rPr lang="en-US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149850" y="4592422"/>
          <a:ext cx="2854325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0" name="Equation" r:id="rId4" imgW="1057156" imgH="314452" progId="Equation.3">
                  <p:embed/>
                </p:oleObj>
              </mc:Choice>
              <mc:Fallback>
                <p:oleObj name="Equation" r:id="rId4" imgW="1057156" imgH="314452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149850" y="4592422"/>
                        <a:ext cx="2854325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black">
          <a:xfrm>
            <a:off x="5016500" y="4567022"/>
            <a:ext cx="3113088" cy="1181100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2" name="Object 72"/>
          <p:cNvGraphicFramePr>
            <a:graphicFrameLocks noChangeAspect="1"/>
          </p:cNvGraphicFramePr>
          <p:nvPr>
            <p:extLst/>
          </p:nvPr>
        </p:nvGraphicFramePr>
        <p:xfrm>
          <a:off x="630238" y="1839913"/>
          <a:ext cx="7559948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1" name="Equation" r:id="rId6" imgW="1762096" imgH="314452" progId="Equation.3">
                  <p:embed/>
                </p:oleObj>
              </mc:Choice>
              <mc:Fallback>
                <p:oleObj name="Equation" r:id="rId6" imgW="1762096" imgH="314452" progId="Equation.3">
                  <p:embed/>
                  <p:pic>
                    <p:nvPicPr>
                      <p:cNvPr id="12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30238" y="1839913"/>
                        <a:ext cx="7559948" cy="163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black">
          <a:xfrm>
            <a:off x="124081" y="6111805"/>
            <a:ext cx="9028670" cy="48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’’contano solo gli ingressi con incertezza </a:t>
            </a:r>
            <a:r>
              <a:rPr lang="it-IT" altLang="it-IT" sz="28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rel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più grossa’’</a:t>
            </a:r>
            <a:endParaRPr lang="en-US" altLang="it-IT" sz="28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Tipi di errori</a:t>
            </a:r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black">
          <a:xfrm>
            <a:off x="500063" y="1208088"/>
            <a:ext cx="8078787" cy="26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Errori sistematici</a:t>
            </a:r>
            <a:r>
              <a:rPr lang="it-IT" altLang="it-IT" dirty="0">
                <a:latin typeface="Book Antiqua" panose="02040602050305030304" pitchFamily="18" charset="0"/>
              </a:rPr>
              <a:t>: si presentano nella stessa entità ogni volta che si ripete la misura (</a:t>
            </a:r>
            <a:r>
              <a:rPr lang="it-IT" altLang="it-IT" i="1" dirty="0">
                <a:latin typeface="Book Antiqua" panose="02040602050305030304" pitchFamily="18" charset="0"/>
              </a:rPr>
              <a:t>offset</a:t>
            </a:r>
            <a:r>
              <a:rPr lang="it-IT" altLang="it-IT" dirty="0">
                <a:latin typeface="Book Antiqua" panose="02040602050305030304" pitchFamily="18" charset="0"/>
              </a:rPr>
              <a:t> o polarizzazione)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endParaRPr lang="it-IT" altLang="it-IT" sz="400" u="sng" dirty="0">
              <a:latin typeface="Book Antiqua" panose="0204060205030503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u="sng" dirty="0">
                <a:latin typeface="Book Antiqua" panose="02040602050305030304" pitchFamily="18" charset="0"/>
              </a:rPr>
              <a:t>esempio</a:t>
            </a:r>
            <a:r>
              <a:rPr lang="it-IT" altLang="it-IT" sz="2400" dirty="0">
                <a:latin typeface="Book Antiqua" panose="02040602050305030304" pitchFamily="18" charset="0"/>
              </a:rPr>
              <a:t>: ogni volta che un peso di massa </a:t>
            </a:r>
            <a:r>
              <a:rPr lang="it-IT" altLang="it-IT" sz="2400" i="1" dirty="0">
                <a:latin typeface="Book Antiqua" panose="02040602050305030304" pitchFamily="18" charset="0"/>
              </a:rPr>
              <a:t>m</a:t>
            </a:r>
            <a:r>
              <a:rPr lang="it-IT" altLang="it-IT" sz="2400" dirty="0">
                <a:latin typeface="Book Antiqua" panose="02040602050305030304" pitchFamily="18" charset="0"/>
              </a:rPr>
              <a:t> viene posto su una bilancia digitale questa legge “sistematicamente” 100 g in più (</a:t>
            </a:r>
            <a:r>
              <a:rPr lang="it-IT" altLang="it-IT" sz="2400" i="1" dirty="0">
                <a:solidFill>
                  <a:srgbClr val="FFFF00"/>
                </a:solidFill>
                <a:latin typeface="Book Antiqua" panose="02040602050305030304" pitchFamily="18" charset="0"/>
              </a:rPr>
              <a:t>offset</a:t>
            </a:r>
            <a:r>
              <a:rPr lang="it-IT" altLang="it-IT" sz="2400" dirty="0">
                <a:latin typeface="Book Antiqua" panose="02040602050305030304" pitchFamily="18" charset="0"/>
              </a:rPr>
              <a:t>)  rispetto al valore </a:t>
            </a:r>
            <a:r>
              <a:rPr lang="it-IT" altLang="it-IT" sz="2400" i="1" dirty="0">
                <a:latin typeface="Book Antiqua" panose="02040602050305030304" pitchFamily="18" charset="0"/>
              </a:rPr>
              <a:t>m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black">
          <a:xfrm>
            <a:off x="500063" y="3708400"/>
            <a:ext cx="8216900" cy="259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Errori accidentali</a:t>
            </a:r>
            <a:r>
              <a:rPr lang="it-IT" altLang="it-IT" dirty="0">
                <a:latin typeface="Book Antiqua" panose="02040602050305030304" pitchFamily="18" charset="0"/>
              </a:rPr>
              <a:t>: si presentano in maniera diversa e "impredicibile" ogni volta che si ripete la misura (</a:t>
            </a:r>
            <a:r>
              <a:rPr lang="it-IT" altLang="it-IT" sz="2400" dirty="0">
                <a:latin typeface="Book Antiqua" panose="02040602050305030304" pitchFamily="18" charset="0"/>
              </a:rPr>
              <a:t>fluttuazione casuale a media nulla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endParaRPr lang="it-IT" altLang="it-IT" sz="400" dirty="0">
              <a:latin typeface="Book Antiqua" panose="0204060205030503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u="sng" dirty="0">
                <a:latin typeface="Book Antiqua" panose="02040602050305030304" pitchFamily="18" charset="0"/>
              </a:rPr>
              <a:t>esempio</a:t>
            </a:r>
            <a:r>
              <a:rPr lang="it-IT" altLang="it-IT" sz="2400" dirty="0">
                <a:latin typeface="Book Antiqua" panose="02040602050305030304" pitchFamily="18" charset="0"/>
              </a:rPr>
              <a:t>: ogni volta che il peso di prima è posto sulla bilancia, il visualizzatore digitale mostra un valore diverso (</a:t>
            </a:r>
            <a:r>
              <a:rPr lang="it-IT" altLang="it-IT" sz="1200" dirty="0">
                <a:latin typeface="Book Antiqua" panose="02040602050305030304" pitchFamily="18" charset="0"/>
              </a:rPr>
              <a:t> </a:t>
            </a:r>
            <a:r>
              <a:rPr lang="it-IT" altLang="it-IT" sz="2400" i="1" dirty="0">
                <a:latin typeface="Book Antiqua" panose="02040602050305030304" pitchFamily="18" charset="0"/>
              </a:rPr>
              <a:t>m</a:t>
            </a:r>
            <a:r>
              <a:rPr lang="it-IT" altLang="it-IT" sz="1600" i="1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latin typeface="Book Antiqua" panose="02040602050305030304" pitchFamily="18" charset="0"/>
              </a:rPr>
              <a:t>+</a:t>
            </a:r>
            <a:r>
              <a:rPr lang="it-IT" altLang="it-IT" sz="1600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latin typeface="Book Antiqua" panose="02040602050305030304" pitchFamily="18" charset="0"/>
              </a:rPr>
              <a:t>100</a:t>
            </a:r>
            <a:r>
              <a:rPr lang="it-IT" altLang="it-IT" sz="1800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latin typeface="Book Antiqua" panose="02040602050305030304" pitchFamily="18" charset="0"/>
              </a:rPr>
              <a:t>g</a:t>
            </a:r>
            <a:r>
              <a:rPr lang="it-IT" altLang="it-IT" sz="1600" dirty="0">
                <a:latin typeface="Book Antiqua" panose="02040602050305030304" pitchFamily="18" charset="0"/>
              </a:rPr>
              <a:t> </a:t>
            </a:r>
            <a:r>
              <a:rPr lang="it-IT" altLang="it-IT" sz="2400" dirty="0">
                <a:latin typeface="Book Antiqua" panose="02040602050305030304" pitchFamily="18" charset="0"/>
              </a:rPr>
              <a:t>+</a:t>
            </a:r>
            <a:r>
              <a:rPr lang="it-IT" altLang="it-IT" sz="2400" i="1" dirty="0">
                <a:latin typeface="Symbol" panose="05050102010706020507" pitchFamily="18" charset="2"/>
              </a:rPr>
              <a:t>e</a:t>
            </a:r>
            <a:r>
              <a:rPr lang="it-IT" altLang="it-IT" sz="2400" i="1" baseline="-25000" dirty="0">
                <a:latin typeface="Book Antiqua" panose="02040602050305030304" pitchFamily="18" charset="0"/>
              </a:rPr>
              <a:t>i </a:t>
            </a:r>
            <a:r>
              <a:rPr lang="it-IT" altLang="it-IT" sz="2400" dirty="0">
                <a:latin typeface="Book Antiqua" panose="02040602050305030304" pitchFamily="18" charset="0"/>
              </a:rPr>
              <a:t>), ad esempio a causa del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rumore </a:t>
            </a:r>
            <a:r>
              <a:rPr lang="it-IT" altLang="it-IT" sz="2400" dirty="0">
                <a:solidFill>
                  <a:schemeClr val="tx2"/>
                </a:solidFill>
                <a:latin typeface="Book Antiqua" panose="02040602050305030304" pitchFamily="18" charset="0"/>
              </a:rPr>
              <a:t>elettronico</a:t>
            </a:r>
            <a:r>
              <a:rPr lang="it-IT" altLang="it-IT" sz="2400" dirty="0">
                <a:latin typeface="Book Antiqua" panose="02040602050305030304" pitchFamily="18" charset="0"/>
              </a:rPr>
              <a:t> sulla tensione di lettura inviata al </a:t>
            </a:r>
            <a:r>
              <a:rPr lang="it-IT" altLang="it-IT" sz="2400" i="1" dirty="0">
                <a:latin typeface="Book Antiqua" panose="02040602050305030304" pitchFamily="18" charset="0"/>
              </a:rPr>
              <a:t>display</a:t>
            </a:r>
            <a:r>
              <a:rPr lang="it-IT" altLang="it-IT" sz="2400" dirty="0">
                <a:latin typeface="Book Antiqua" panose="02040602050305030304" pitchFamily="18" charset="0"/>
              </a:rPr>
              <a:t> ( N.B. </a:t>
            </a:r>
            <a:r>
              <a:rPr lang="it-IT" altLang="it-IT" sz="2400" dirty="0">
                <a:latin typeface="Book Antiqua" panose="02040602050305030304" pitchFamily="18" charset="0"/>
                <a:sym typeface="Symbol" panose="05050102010706020507" pitchFamily="18" charset="2"/>
              </a:rPr>
              <a:t></a:t>
            </a:r>
            <a:r>
              <a:rPr lang="it-IT" altLang="it-IT" sz="2400" i="1" dirty="0">
                <a:latin typeface="Book Antiqua" panose="02040602050305030304" pitchFamily="18" charset="0"/>
                <a:sym typeface="Symbol" panose="05050102010706020507" pitchFamily="18" charset="2"/>
              </a:rPr>
              <a:t></a:t>
            </a:r>
            <a:r>
              <a:rPr lang="it-IT" altLang="it-IT" sz="2400" i="1" baseline="-25000" dirty="0">
                <a:latin typeface="Book Antiqua" panose="02040602050305030304" pitchFamily="18" charset="0"/>
                <a:sym typeface="Symbol" panose="05050102010706020507" pitchFamily="18" charset="2"/>
              </a:rPr>
              <a:t>i</a:t>
            </a:r>
            <a:r>
              <a:rPr lang="it-IT" altLang="it-IT" sz="2400" dirty="0">
                <a:latin typeface="Book Antiqua" panose="02040602050305030304" pitchFamily="18" charset="0"/>
                <a:sym typeface="Symbol" panose="05050102010706020507" pitchFamily="18" charset="2"/>
              </a:rPr>
              <a:t>=0</a:t>
            </a:r>
            <a:r>
              <a:rPr lang="it-IT" altLang="it-IT" sz="2400" dirty="0">
                <a:latin typeface="Book Antiqua" panose="02040602050305030304" pitchFamily="18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175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legge dei gas perfetti (1/4)</a:t>
            </a:r>
          </a:p>
        </p:txBody>
      </p:sp>
      <p:sp>
        <p:nvSpPr>
          <p:cNvPr id="125957" name="Rectangle 3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413700" name="Object 4"/>
          <p:cNvGraphicFramePr>
            <a:graphicFrameLocks noChangeAspect="1"/>
          </p:cNvGraphicFramePr>
          <p:nvPr/>
        </p:nvGraphicFramePr>
        <p:xfrm>
          <a:off x="550863" y="2460625"/>
          <a:ext cx="43767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4" name="Equation" r:id="rId4" imgW="3876916" imgH="381000" progId="Equation.3">
                  <p:embed/>
                </p:oleObj>
              </mc:Choice>
              <mc:Fallback>
                <p:oleObj name="Equation" r:id="rId4" imgW="3876916" imgH="381000" progId="Equation.3">
                  <p:embed/>
                  <p:pic>
                    <p:nvPicPr>
                      <p:cNvPr id="413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0863" y="2460625"/>
                        <a:ext cx="43767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3701" name="Group 5"/>
          <p:cNvGrpSpPr>
            <a:grpSpLocks/>
          </p:cNvGrpSpPr>
          <p:nvPr/>
        </p:nvGrpSpPr>
        <p:grpSpPr bwMode="auto">
          <a:xfrm>
            <a:off x="563563" y="1335088"/>
            <a:ext cx="8201025" cy="892175"/>
            <a:chOff x="355" y="841"/>
            <a:chExt cx="5166" cy="562"/>
          </a:xfrm>
        </p:grpSpPr>
        <p:graphicFrame>
          <p:nvGraphicFramePr>
            <p:cNvPr id="125964" name="Object 6"/>
            <p:cNvGraphicFramePr>
              <a:graphicFrameLocks noChangeAspect="1"/>
            </p:cNvGraphicFramePr>
            <p:nvPr/>
          </p:nvGraphicFramePr>
          <p:xfrm>
            <a:off x="355" y="841"/>
            <a:ext cx="2442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5" name="Equation" r:id="rId6" imgW="3400179" imgH="695452" progId="Equation.3">
                    <p:embed/>
                  </p:oleObj>
                </mc:Choice>
                <mc:Fallback>
                  <p:oleObj name="Equation" r:id="rId6" imgW="3400179" imgH="695452" progId="Equation.3">
                    <p:embed/>
                    <p:pic>
                      <p:nvPicPr>
                        <p:cNvPr id="12596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55" y="841"/>
                          <a:ext cx="2442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703" name="Text Box 7"/>
            <p:cNvSpPr txBox="1">
              <a:spLocks noChangeArrowheads="1"/>
            </p:cNvSpPr>
            <p:nvPr/>
          </p:nvSpPr>
          <p:spPr bwMode="black">
            <a:xfrm>
              <a:off x="3013" y="948"/>
              <a:ext cx="25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Relazione funzionale</a:t>
              </a:r>
            </a:p>
          </p:txBody>
        </p:sp>
      </p:grpSp>
      <p:sp>
        <p:nvSpPr>
          <p:cNvPr id="413704" name="Text Box 8"/>
          <p:cNvSpPr txBox="1">
            <a:spLocks noChangeArrowheads="1"/>
          </p:cNvSpPr>
          <p:nvPr/>
        </p:nvSpPr>
        <p:spPr bwMode="black">
          <a:xfrm>
            <a:off x="5354638" y="2452688"/>
            <a:ext cx="3365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“=“ 0   (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0!!!)</a:t>
            </a:r>
          </a:p>
        </p:txBody>
      </p:sp>
      <p:sp>
        <p:nvSpPr>
          <p:cNvPr id="413705" name="Text Box 9"/>
          <p:cNvSpPr txBox="1">
            <a:spLocks noChangeArrowheads="1"/>
          </p:cNvSpPr>
          <p:nvPr/>
        </p:nvSpPr>
        <p:spPr bwMode="black">
          <a:xfrm>
            <a:off x="484188" y="3173413"/>
            <a:ext cx="73136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2 mol                              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10</a:t>
            </a:r>
            <a:r>
              <a:rPr lang="it-IT" altLang="it-IT" sz="32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-6</a:t>
            </a:r>
            <a:endParaRPr lang="it-IT" altLang="it-IT" sz="3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13706" name="Text Box 10"/>
          <p:cNvSpPr txBox="1">
            <a:spLocks noChangeArrowheads="1"/>
          </p:cNvSpPr>
          <p:nvPr/>
        </p:nvSpPr>
        <p:spPr bwMode="black">
          <a:xfrm>
            <a:off x="474663" y="3908425"/>
            <a:ext cx="73136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300 K                              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0.1 K</a:t>
            </a:r>
          </a:p>
        </p:txBody>
      </p:sp>
      <p:sp>
        <p:nvSpPr>
          <p:cNvPr id="413707" name="Text Box 11"/>
          <p:cNvSpPr txBox="1">
            <a:spLocks noChangeArrowheads="1"/>
          </p:cNvSpPr>
          <p:nvPr/>
        </p:nvSpPr>
        <p:spPr bwMode="black">
          <a:xfrm>
            <a:off x="461963" y="4687888"/>
            <a:ext cx="84661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 m</a:t>
            </a:r>
            <a:r>
              <a:rPr lang="it-IT" altLang="it-IT" sz="32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                      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</a:t>
            </a:r>
            <a:r>
              <a:rPr lang="it-IT" altLang="it-IT" sz="32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e 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 m </a:t>
            </a:r>
            <a:r>
              <a:rPr lang="en-US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± 1 mm</a:t>
            </a:r>
            <a:endParaRPr lang="en-US" altLang="it-IT" sz="3200" baseline="30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black">
          <a:xfrm>
            <a:off x="123031" y="5453921"/>
            <a:ext cx="9144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Ricavare la misura di </a:t>
            </a:r>
            <a:r>
              <a:rPr lang="it-IT" altLang="it-IT" sz="3200" i="1" dirty="0">
                <a:solidFill>
                  <a:srgbClr val="FFFF00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 (valore e </a:t>
            </a:r>
            <a:r>
              <a:rPr lang="it-IT" altLang="it-IT" sz="32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. tipo e </a:t>
            </a:r>
            <a:r>
              <a:rPr lang="it-IT" altLang="it-IT" sz="32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u.m</a:t>
            </a: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0156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05" grpId="0"/>
      <p:bldP spid="413706" grpId="0"/>
      <p:bldP spid="41370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legge dei gas perfetti (2/4)</a:t>
            </a:r>
          </a:p>
        </p:txBody>
      </p:sp>
      <p:sp>
        <p:nvSpPr>
          <p:cNvPr id="12800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415748" name="Object 4"/>
          <p:cNvGraphicFramePr>
            <a:graphicFrameLocks noChangeAspect="1"/>
          </p:cNvGraphicFramePr>
          <p:nvPr/>
        </p:nvGraphicFramePr>
        <p:xfrm>
          <a:off x="434975" y="3316288"/>
          <a:ext cx="66929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4" imgW="6581812" imgH="876300" progId="Equation.3">
                  <p:embed/>
                </p:oleObj>
              </mc:Choice>
              <mc:Fallback>
                <p:oleObj name="Equation" r:id="rId4" imgW="6581812" imgH="876300" progId="Equation.3">
                  <p:embed/>
                  <p:pic>
                    <p:nvPicPr>
                      <p:cNvPr id="415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34975" y="3316288"/>
                        <a:ext cx="66929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49" name="Object 5"/>
          <p:cNvGraphicFramePr>
            <a:graphicFrameLocks noChangeAspect="1"/>
          </p:cNvGraphicFramePr>
          <p:nvPr/>
        </p:nvGraphicFramePr>
        <p:xfrm>
          <a:off x="1325563" y="4640263"/>
          <a:ext cx="40608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4" name="Equation" r:id="rId6" imgW="3952645" imgH="428752" progId="Equation.3">
                  <p:embed/>
                </p:oleObj>
              </mc:Choice>
              <mc:Fallback>
                <p:oleObj name="Equation" r:id="rId6" imgW="3952645" imgH="428752" progId="Equation.3">
                  <p:embed/>
                  <p:pic>
                    <p:nvPicPr>
                      <p:cNvPr id="4157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325563" y="4640263"/>
                        <a:ext cx="40608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6"/>
          <p:cNvGraphicFramePr>
            <a:graphicFrameLocks noChangeAspect="1"/>
          </p:cNvGraphicFramePr>
          <p:nvPr/>
        </p:nvGraphicFramePr>
        <p:xfrm>
          <a:off x="387350" y="1617663"/>
          <a:ext cx="8523288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5" name="Equation" r:id="rId8" imgW="3933840" imgH="485648" progId="Equation.3">
                  <p:embed/>
                </p:oleObj>
              </mc:Choice>
              <mc:Fallback>
                <p:oleObj name="Equation" r:id="rId8" imgW="3933840" imgH="485648" progId="Equation.3">
                  <p:embed/>
                  <p:pic>
                    <p:nvPicPr>
                      <p:cNvPr id="12800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7350" y="1617663"/>
                        <a:ext cx="8523288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51" name="Text Box 7"/>
          <p:cNvSpPr txBox="1">
            <a:spLocks noChangeArrowheads="1"/>
          </p:cNvSpPr>
          <p:nvPr/>
        </p:nvSpPr>
        <p:spPr bwMode="black">
          <a:xfrm>
            <a:off x="434975" y="5452377"/>
            <a:ext cx="8475663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Conoscendo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tutte le variabili/grandezze d'ingresso (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valore e incertezza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possiamo calcolare l'INC della uscita misurata indirettamente</a:t>
            </a:r>
            <a:endParaRPr lang="it-IT" altLang="it-IT" sz="2800" i="1" baseline="-25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black">
          <a:xfrm>
            <a:off x="387350" y="2771775"/>
            <a:ext cx="1284288" cy="450850"/>
          </a:xfrm>
          <a:prstGeom prst="rect">
            <a:avLst/>
          </a:prstGeom>
          <a:noFill/>
          <a:ln w="9525">
            <a:solidFill>
              <a:srgbClr val="009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it-IT" altLang="it-IT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</a:t>
            </a:r>
            <a:r>
              <a:rPr lang="it-IT" altLang="it-IT" sz="28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</a:t>
            </a:r>
            <a:endParaRPr lang="it-IT" altLang="it-IT" sz="2800" b="1" i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1" grpId="0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legge dei gas perfetti (3/4)</a:t>
            </a:r>
          </a:p>
        </p:txBody>
      </p:sp>
      <p:graphicFrame>
        <p:nvGraphicFramePr>
          <p:cNvPr id="13005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566738" y="1293813"/>
          <a:ext cx="7429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7" name="Equation" r:id="rId4" imgW="7315214" imgH="876300" progId="Equation.3">
                  <p:embed/>
                </p:oleObj>
              </mc:Choice>
              <mc:Fallback>
                <p:oleObj name="Equation" r:id="rId4" imgW="7315214" imgH="876300" progId="Equation.3">
                  <p:embed/>
                  <p:pic>
                    <p:nvPicPr>
                      <p:cNvPr id="13005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6738" y="1293813"/>
                        <a:ext cx="7429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6" name="Object 4"/>
          <p:cNvGraphicFramePr>
            <a:graphicFrameLocks noChangeAspect="1"/>
          </p:cNvGraphicFramePr>
          <p:nvPr/>
        </p:nvGraphicFramePr>
        <p:xfrm>
          <a:off x="1231900" y="2706688"/>
          <a:ext cx="68865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8" name="Equation" r:id="rId6" imgW="7048384" imgH="876300" progId="Equation.3">
                  <p:embed/>
                </p:oleObj>
              </mc:Choice>
              <mc:Fallback>
                <p:oleObj name="Equation" r:id="rId6" imgW="7048384" imgH="876300" progId="Equation.3">
                  <p:embed/>
                  <p:pic>
                    <p:nvPicPr>
                      <p:cNvPr id="417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231900" y="2706688"/>
                        <a:ext cx="68865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7" name="Object 5"/>
          <p:cNvGraphicFramePr>
            <a:graphicFrameLocks noChangeAspect="1"/>
          </p:cNvGraphicFramePr>
          <p:nvPr>
            <p:extLst/>
          </p:nvPr>
        </p:nvGraphicFramePr>
        <p:xfrm>
          <a:off x="1199987" y="3827463"/>
          <a:ext cx="667226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9" name="Equation" r:id="rId8" imgW="3416040" imgH="507960" progId="Equation.DSMT4">
                  <p:embed/>
                </p:oleObj>
              </mc:Choice>
              <mc:Fallback>
                <p:oleObj name="Equation" r:id="rId8" imgW="3416040" imgH="507960" progId="Equation.DSMT4">
                  <p:embed/>
                  <p:pic>
                    <p:nvPicPr>
                      <p:cNvPr id="417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199987" y="3827463"/>
                        <a:ext cx="6672262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8" name="Object 6"/>
          <p:cNvGraphicFramePr>
            <a:graphicFrameLocks noChangeAspect="1"/>
          </p:cNvGraphicFramePr>
          <p:nvPr/>
        </p:nvGraphicFramePr>
        <p:xfrm>
          <a:off x="1960563" y="5391150"/>
          <a:ext cx="508158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0" name="Equation" r:id="rId10" imgW="4448187" imgH="428752" progId="Equation.3">
                  <p:embed/>
                </p:oleObj>
              </mc:Choice>
              <mc:Fallback>
                <p:oleObj name="Equation" r:id="rId10" imgW="4448187" imgH="428752" progId="Equation.3">
                  <p:embed/>
                  <p:pic>
                    <p:nvPicPr>
                      <p:cNvPr id="4177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60563" y="5391150"/>
                        <a:ext cx="508158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8"/>
          <p:cNvGraphicFramePr>
            <a:graphicFrameLocks noChangeAspect="1"/>
          </p:cNvGraphicFramePr>
          <p:nvPr>
            <p:extLst/>
          </p:nvPr>
        </p:nvGraphicFramePr>
        <p:xfrm>
          <a:off x="269438" y="2139640"/>
          <a:ext cx="1178691" cy="86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1" name="Equation" r:id="rId12" imgW="622080" imgH="393480" progId="Equation.DSMT4">
                  <p:embed/>
                </p:oleObj>
              </mc:Choice>
              <mc:Fallback>
                <p:oleObj name="Equation" r:id="rId12" imgW="622080" imgH="393480" progId="Equation.DSMT4">
                  <p:embed/>
                  <p:pic>
                    <p:nvPicPr>
                      <p:cNvPr id="6554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9438" y="2139640"/>
                        <a:ext cx="1178691" cy="86104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33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legge dei gas perfetti (4/4)</a:t>
            </a:r>
            <a:endParaRPr lang="el-GR" altLang="it-IT" sz="4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132101" name="Object 3"/>
          <p:cNvGraphicFramePr>
            <a:graphicFrameLocks noChangeAspect="1"/>
          </p:cNvGraphicFramePr>
          <p:nvPr/>
        </p:nvGraphicFramePr>
        <p:xfrm>
          <a:off x="517525" y="1063625"/>
          <a:ext cx="12287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6" name="Equation" r:id="rId4" imgW="1000232" imgH="381000" progId="Equation.3">
                  <p:embed/>
                </p:oleObj>
              </mc:Choice>
              <mc:Fallback>
                <p:oleObj name="Equation" r:id="rId4" imgW="1000232" imgH="381000" progId="Equation.3">
                  <p:embed/>
                  <p:pic>
                    <p:nvPicPr>
                      <p:cNvPr id="13210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17525" y="1063625"/>
                        <a:ext cx="12287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44" name="Object 4"/>
          <p:cNvGraphicFramePr>
            <a:graphicFrameLocks noChangeAspect="1"/>
          </p:cNvGraphicFramePr>
          <p:nvPr>
            <p:extLst/>
          </p:nvPr>
        </p:nvGraphicFramePr>
        <p:xfrm>
          <a:off x="1810873" y="923818"/>
          <a:ext cx="2072729" cy="80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7" name="Equation" r:id="rId6" imgW="952200" imgH="317160" progId="Equation.DSMT4">
                  <p:embed/>
                </p:oleObj>
              </mc:Choice>
              <mc:Fallback>
                <p:oleObj name="Equation" r:id="rId6" imgW="952200" imgH="317160" progId="Equation.DSMT4">
                  <p:embed/>
                  <p:pic>
                    <p:nvPicPr>
                      <p:cNvPr id="4198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810873" y="923818"/>
                        <a:ext cx="2072729" cy="801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3" name="Object 5"/>
          <p:cNvGraphicFramePr>
            <a:graphicFrameLocks noChangeAspect="1"/>
          </p:cNvGraphicFramePr>
          <p:nvPr/>
        </p:nvGraphicFramePr>
        <p:xfrm>
          <a:off x="474663" y="1968500"/>
          <a:ext cx="12700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8" name="Equation" r:id="rId8" imgW="1038351" imgH="381000" progId="Equation.3">
                  <p:embed/>
                </p:oleObj>
              </mc:Choice>
              <mc:Fallback>
                <p:oleObj name="Equation" r:id="rId8" imgW="1038351" imgH="381000" progId="Equation.3">
                  <p:embed/>
                  <p:pic>
                    <p:nvPicPr>
                      <p:cNvPr id="1321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74663" y="1968500"/>
                        <a:ext cx="12700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46" name="Object 6"/>
          <p:cNvGraphicFramePr>
            <a:graphicFrameLocks noChangeAspect="1"/>
          </p:cNvGraphicFramePr>
          <p:nvPr/>
        </p:nvGraphicFramePr>
        <p:xfrm>
          <a:off x="2012950" y="1706563"/>
          <a:ext cx="3243263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9" name="Equation" r:id="rId10" imgW="2828909" imgH="904748" progId="Equation.3">
                  <p:embed/>
                </p:oleObj>
              </mc:Choice>
              <mc:Fallback>
                <p:oleObj name="Equation" r:id="rId10" imgW="2828909" imgH="904748" progId="Equation.3">
                  <p:embed/>
                  <p:pic>
                    <p:nvPicPr>
                      <p:cNvPr id="419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012950" y="1706563"/>
                        <a:ext cx="3243263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5" name="Object 7"/>
          <p:cNvGraphicFramePr>
            <a:graphicFrameLocks noChangeAspect="1"/>
          </p:cNvGraphicFramePr>
          <p:nvPr/>
        </p:nvGraphicFramePr>
        <p:xfrm>
          <a:off x="458788" y="3189288"/>
          <a:ext cx="12954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0" name="Equation" r:id="rId12" imgW="1066813" imgH="381000" progId="Equation.3">
                  <p:embed/>
                </p:oleObj>
              </mc:Choice>
              <mc:Fallback>
                <p:oleObj name="Equation" r:id="rId12" imgW="1066813" imgH="381000" progId="Equation.3">
                  <p:embed/>
                  <p:pic>
                    <p:nvPicPr>
                      <p:cNvPr id="13210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58788" y="3189288"/>
                        <a:ext cx="12954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48" name="Object 8"/>
          <p:cNvGraphicFramePr>
            <a:graphicFrameLocks noChangeAspect="1"/>
          </p:cNvGraphicFramePr>
          <p:nvPr>
            <p:extLst/>
          </p:nvPr>
        </p:nvGraphicFramePr>
        <p:xfrm>
          <a:off x="1865355" y="2832272"/>
          <a:ext cx="38036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1" name="Equation" r:id="rId14" imgW="3343256" imgH="1076452" progId="Equation.3">
                  <p:embed/>
                </p:oleObj>
              </mc:Choice>
              <mc:Fallback>
                <p:oleObj name="Equation" r:id="rId14" imgW="3343256" imgH="1076452" progId="Equation.3">
                  <p:embed/>
                  <p:pic>
                    <p:nvPicPr>
                      <p:cNvPr id="4198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865355" y="2832272"/>
                        <a:ext cx="3803650" cy="130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9"/>
          <p:cNvGraphicFramePr>
            <a:graphicFrameLocks noChangeAspect="1"/>
          </p:cNvGraphicFramePr>
          <p:nvPr/>
        </p:nvGraphicFramePr>
        <p:xfrm>
          <a:off x="561975" y="4406900"/>
          <a:ext cx="11731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2" name="Equation" r:id="rId16" imgW="952457" imgH="304800" progId="Equation.3">
                  <p:embed/>
                </p:oleObj>
              </mc:Choice>
              <mc:Fallback>
                <p:oleObj name="Equation" r:id="rId16" imgW="952457" imgH="304800" progId="Equation.3">
                  <p:embed/>
                  <p:pic>
                    <p:nvPicPr>
                      <p:cNvPr id="13210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1975" y="4406900"/>
                        <a:ext cx="11731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50" name="Object 10"/>
          <p:cNvGraphicFramePr>
            <a:graphicFrameLocks noChangeAspect="1"/>
          </p:cNvGraphicFramePr>
          <p:nvPr/>
        </p:nvGraphicFramePr>
        <p:xfrm>
          <a:off x="1725613" y="4343400"/>
          <a:ext cx="732631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3" name="Equation" r:id="rId18" imgW="6286520" imgH="371348" progId="Equation.3">
                  <p:embed/>
                </p:oleObj>
              </mc:Choice>
              <mc:Fallback>
                <p:oleObj name="Equation" r:id="rId18" imgW="6286520" imgH="371348" progId="Equation.3">
                  <p:embed/>
                  <p:pic>
                    <p:nvPicPr>
                      <p:cNvPr id="4198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25613" y="4343400"/>
                        <a:ext cx="732631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9" name="Object 11"/>
          <p:cNvGraphicFramePr>
            <a:graphicFrameLocks noChangeAspect="1"/>
          </p:cNvGraphicFramePr>
          <p:nvPr/>
        </p:nvGraphicFramePr>
        <p:xfrm>
          <a:off x="623888" y="5356225"/>
          <a:ext cx="10144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4" name="Equation" r:id="rId20" imgW="809639" imgH="304800" progId="Equation.3">
                  <p:embed/>
                </p:oleObj>
              </mc:Choice>
              <mc:Fallback>
                <p:oleObj name="Equation" r:id="rId20" imgW="809639" imgH="304800" progId="Equation.3">
                  <p:embed/>
                  <p:pic>
                    <p:nvPicPr>
                      <p:cNvPr id="13210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3888" y="5356225"/>
                        <a:ext cx="10144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52" name="Object 12"/>
          <p:cNvGraphicFramePr>
            <a:graphicFrameLocks noChangeAspect="1"/>
          </p:cNvGraphicFramePr>
          <p:nvPr>
            <p:extLst/>
          </p:nvPr>
        </p:nvGraphicFramePr>
        <p:xfrm>
          <a:off x="1676400" y="5240338"/>
          <a:ext cx="4763814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5" name="Equation" r:id="rId22" imgW="1667054" imgH="133604" progId="Equation.3">
                  <p:embed/>
                </p:oleObj>
              </mc:Choice>
              <mc:Fallback>
                <p:oleObj name="Equation" r:id="rId22" imgW="1667054" imgH="133604" progId="Equation.3">
                  <p:embed/>
                  <p:pic>
                    <p:nvPicPr>
                      <p:cNvPr id="4198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76400" y="5240338"/>
                        <a:ext cx="4763814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53" name="Text Box 13"/>
          <p:cNvSpPr txBox="1">
            <a:spLocks noChangeArrowheads="1"/>
          </p:cNvSpPr>
          <p:nvPr/>
        </p:nvSpPr>
        <p:spPr bwMode="black">
          <a:xfrm>
            <a:off x="868363" y="5965825"/>
            <a:ext cx="81835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4986 </a:t>
            </a:r>
            <a:r>
              <a:rPr lang="it-IT" altLang="it-IT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Pa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15 </a:t>
            </a:r>
            <a:r>
              <a:rPr lang="it-IT" altLang="it-IT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Pa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=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4986(15) </a:t>
            </a:r>
            <a:r>
              <a:rPr lang="it-IT" altLang="it-IT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Pa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4.99(2) </a:t>
            </a:r>
            <a:r>
              <a:rPr lang="it-IT" altLang="it-IT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kPa</a:t>
            </a:r>
            <a:endParaRPr lang="it-IT" altLang="it-IT" sz="32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5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(1/11)</a:t>
            </a:r>
            <a:endParaRPr lang="el-GR" altLang="it-IT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134149" name="Picture 3" descr="Image1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063" y="2043113"/>
            <a:ext cx="7272337" cy="3979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1892" name="Text Box 4"/>
          <p:cNvSpPr txBox="1">
            <a:spLocks noChangeArrowheads="1"/>
          </p:cNvSpPr>
          <p:nvPr/>
        </p:nvSpPr>
        <p:spPr bwMode="black">
          <a:xfrm>
            <a:off x="995363" y="976313"/>
            <a:ext cx="750728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Calcolo dell’incertezza composta in una misura indiretta su un circuito elettrico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black">
          <a:xfrm>
            <a:off x="123031" y="5832863"/>
            <a:ext cx="9144000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Ricavare la misura di </a:t>
            </a:r>
            <a:r>
              <a:rPr lang="it-IT" altLang="it-IT" sz="3200" i="1" dirty="0">
                <a:solidFill>
                  <a:srgbClr val="FFFF00"/>
                </a:solidFill>
                <a:latin typeface="Book Antiqua" panose="02040602050305030304" pitchFamily="18" charset="0"/>
              </a:rPr>
              <a:t>R</a:t>
            </a:r>
            <a:r>
              <a:rPr lang="it-IT" altLang="it-IT" sz="3200" baseline="-25000" dirty="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3200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(valore e </a:t>
            </a:r>
            <a:r>
              <a:rPr lang="it-IT" altLang="it-IT" sz="28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inc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. tipo e </a:t>
            </a:r>
            <a:r>
              <a:rPr lang="it-IT" altLang="it-IT" sz="28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u.m</a:t>
            </a:r>
            <a:r>
              <a:rPr lang="it-IT" altLang="it-IT" sz="2800" dirty="0">
                <a:solidFill>
                  <a:srgbClr val="FFFF00"/>
                </a:solidFill>
                <a:latin typeface="Book Antiqua" panose="02040602050305030304" pitchFamily="18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815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42988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(2/11)</a:t>
            </a:r>
          </a:p>
        </p:txBody>
      </p:sp>
      <p:sp>
        <p:nvSpPr>
          <p:cNvPr id="13619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136198" name="Rectangle 4"/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23941" name="Text Box 5"/>
          <p:cNvSpPr txBox="1">
            <a:spLocks noChangeArrowheads="1"/>
          </p:cNvSpPr>
          <p:nvPr/>
        </p:nvSpPr>
        <p:spPr bwMode="black">
          <a:xfrm>
            <a:off x="211138" y="1319213"/>
            <a:ext cx="87995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 data pari a +12 V e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10 mV 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k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2</a:t>
            </a:r>
            <a:endParaRPr lang="en-US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423942" name="Group 6"/>
          <p:cNvGrpSpPr>
            <a:grpSpLocks/>
          </p:cNvGrpSpPr>
          <p:nvPr/>
        </p:nvGrpSpPr>
        <p:grpSpPr bwMode="auto">
          <a:xfrm>
            <a:off x="211138" y="2301875"/>
            <a:ext cx="8799512" cy="1068388"/>
            <a:chOff x="133" y="1450"/>
            <a:chExt cx="5543" cy="673"/>
          </a:xfrm>
        </p:grpSpPr>
        <p:graphicFrame>
          <p:nvGraphicFramePr>
            <p:cNvPr id="136205" name="Object 7"/>
            <p:cNvGraphicFramePr>
              <a:graphicFrameLocks noChangeAspect="1"/>
            </p:cNvGraphicFramePr>
            <p:nvPr/>
          </p:nvGraphicFramePr>
          <p:xfrm>
            <a:off x="393" y="1828"/>
            <a:ext cx="106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95" name="Equation" r:id="rId4" imgW="1447999" imgH="314452" progId="Equation.3">
                    <p:embed/>
                  </p:oleObj>
                </mc:Choice>
                <mc:Fallback>
                  <p:oleObj name="Equation" r:id="rId4" imgW="1447999" imgH="314452" progId="Equation.3">
                    <p:embed/>
                    <p:pic>
                      <p:nvPicPr>
                        <p:cNvPr id="13620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93" y="1828"/>
                          <a:ext cx="106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06" name="Object 8"/>
            <p:cNvGraphicFramePr>
              <a:graphicFrameLocks noChangeAspect="1"/>
            </p:cNvGraphicFramePr>
            <p:nvPr/>
          </p:nvGraphicFramePr>
          <p:xfrm>
            <a:off x="1798" y="1824"/>
            <a:ext cx="169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96" name="Equation" r:id="rId6" imgW="2428917" imgH="333248" progId="Equation.3">
                    <p:embed/>
                  </p:oleObj>
                </mc:Choice>
                <mc:Fallback>
                  <p:oleObj name="Equation" r:id="rId6" imgW="2428917" imgH="333248" progId="Equation.3">
                    <p:embed/>
                    <p:pic>
                      <p:nvPicPr>
                        <p:cNvPr id="13620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798" y="1824"/>
                          <a:ext cx="1696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3945" name="Text Box 9"/>
            <p:cNvSpPr txBox="1">
              <a:spLocks noChangeArrowheads="1"/>
            </p:cNvSpPr>
            <p:nvPr/>
          </p:nvSpPr>
          <p:spPr bwMode="black">
            <a:xfrm>
              <a:off x="133" y="1450"/>
              <a:ext cx="5543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Char char="•"/>
                <a:defRPr/>
              </a:pP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R</a:t>
              </a:r>
              <a:r>
                <a:rPr lang="it-IT" altLang="it-IT" sz="3200" i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G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è nota attraverso 10 letture ripetute </a:t>
              </a: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R</a:t>
              </a:r>
              <a:r>
                <a:rPr lang="it-IT" altLang="it-IT" sz="3200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G,</a:t>
              </a:r>
              <a:r>
                <a:rPr lang="it-IT" altLang="it-IT" sz="3200" i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k </a:t>
              </a: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,</a:t>
              </a:r>
            </a:p>
            <a:p>
              <a:pPr eaLnBrk="1" hangingPunct="1">
                <a:defRPr/>
              </a:pPr>
              <a:r>
                <a:rPr lang="it-IT" altLang="it-IT" sz="3200" i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                               </a:t>
              </a:r>
              <a:endParaRPr lang="en-US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423946" name="Text Box 10"/>
          <p:cNvSpPr txBox="1">
            <a:spLocks noChangeArrowheads="1"/>
          </p:cNvSpPr>
          <p:nvPr/>
        </p:nvSpPr>
        <p:spPr bwMode="black">
          <a:xfrm>
            <a:off x="211138" y="3709988"/>
            <a:ext cx="879951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endParaRPr lang="it-IT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  <a:p>
            <a:pPr eaLnBrk="1" hangingPunct="1">
              <a:spcBef>
                <a:spcPct val="100000"/>
              </a:spcBef>
              <a:buFontTx/>
              <a:buChar char="•"/>
              <a:defRPr/>
            </a:pPr>
            <a:r>
              <a:rPr lang="it-IT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7.77 V letta con un voltmetro a 3 </a:t>
            </a:r>
            <a:r>
              <a:rPr lang="en-US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½ cifre,</a:t>
            </a:r>
          </a:p>
          <a:p>
            <a:pPr eaLnBrk="1" hangingPunct="1">
              <a:defRPr/>
            </a:pPr>
            <a:r>
              <a:rPr lang="en-US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</a:t>
            </a:r>
            <a:r>
              <a:rPr lang="en-US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 ± 19.99 V di dinamica, e “ideale” (solo</a:t>
            </a:r>
          </a:p>
          <a:p>
            <a:pPr eaLnBrk="1" hangingPunct="1">
              <a:defRPr/>
            </a:pPr>
            <a:r>
              <a:rPr lang="en-US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errore di quantizzazione)</a:t>
            </a:r>
            <a:endParaRPr lang="en-US" altLang="it-IT" sz="3200" i="1" baseline="-25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423947" name="Group 11"/>
          <p:cNvGrpSpPr>
            <a:grpSpLocks/>
          </p:cNvGrpSpPr>
          <p:nvPr/>
        </p:nvGrpSpPr>
        <p:grpSpPr bwMode="auto">
          <a:xfrm>
            <a:off x="222250" y="3629025"/>
            <a:ext cx="8799513" cy="593725"/>
            <a:chOff x="140" y="2286"/>
            <a:chExt cx="5543" cy="374"/>
          </a:xfrm>
        </p:grpSpPr>
        <p:graphicFrame>
          <p:nvGraphicFramePr>
            <p:cNvPr id="136203" name="Object 12"/>
            <p:cNvGraphicFramePr>
              <a:graphicFrameLocks noChangeAspect="1"/>
            </p:cNvGraphicFramePr>
            <p:nvPr/>
          </p:nvGraphicFramePr>
          <p:xfrm>
            <a:off x="374" y="2286"/>
            <a:ext cx="1648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97" name="Equation" r:id="rId8" imgW="847758" imgH="104648" progId="Equation.3">
                    <p:embed/>
                  </p:oleObj>
                </mc:Choice>
                <mc:Fallback>
                  <p:oleObj name="Equation" r:id="rId8" imgW="847758" imgH="104648" progId="Equation.3">
                    <p:embed/>
                    <p:pic>
                      <p:nvPicPr>
                        <p:cNvPr id="13620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74" y="2286"/>
                          <a:ext cx="1648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3949" name="Text Box 13"/>
            <p:cNvSpPr txBox="1">
              <a:spLocks noChangeArrowheads="1"/>
            </p:cNvSpPr>
            <p:nvPr/>
          </p:nvSpPr>
          <p:spPr bwMode="black">
            <a:xfrm>
              <a:off x="140" y="2295"/>
              <a:ext cx="55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Char char="•"/>
                <a:defRPr/>
              </a:pPr>
              <a:r>
                <a:rPr lang="it-IT" altLang="it-IT" sz="320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it-IT" altLang="it-IT" sz="3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</a:t>
              </a:r>
              <a:endParaRPr lang="en-US" altLang="it-IT" sz="32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7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3822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(3/11)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black">
          <a:xfrm>
            <a:off x="300038" y="1423988"/>
            <a:ext cx="8494712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7675" indent="-447675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447675" algn="l"/>
              </a:tabLst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1060450" indent="-342900">
              <a:spcBef>
                <a:spcPct val="20000"/>
              </a:spcBef>
              <a:buFont typeface="Tahoma" pitchFamily="34" charset="0"/>
              <a:buChar char="–"/>
              <a:tabLst>
                <a:tab pos="447675" algn="l"/>
              </a:tabLst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582738" indent="-3429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447675" algn="l"/>
              </a:tabLst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2105025" indent="-342900">
              <a:spcBef>
                <a:spcPct val="20000"/>
              </a:spcBef>
              <a:buFont typeface="Tahoma" pitchFamily="34" charset="0"/>
              <a:buChar char="–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627313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308451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354171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99891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4456113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tabLst>
                <a:tab pos="447675" algn="l"/>
              </a:tabLst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rabicParenR"/>
              <a:defRPr/>
            </a:pP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Calcolare l’incertezza assoluta e relativa        di tutti i parametri coinvolti nella misura</a:t>
            </a:r>
          </a:p>
          <a:p>
            <a:pPr algn="just" eaLnBrk="1" hangingPunct="1">
              <a:spcBef>
                <a:spcPct val="100000"/>
              </a:spcBef>
              <a:buClrTx/>
              <a:buSzTx/>
              <a:buFontTx/>
              <a:buNone/>
              <a:defRPr/>
            </a:pP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2)	Calcolare 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la sua incertezza e la sua   incertezza relativa ( 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 e 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 )</a:t>
            </a:r>
          </a:p>
          <a:p>
            <a:pPr algn="just" eaLnBrk="1" hangingPunct="1">
              <a:spcBef>
                <a:spcPct val="100000"/>
              </a:spcBef>
              <a:buClrTx/>
              <a:buSzTx/>
              <a:buFontTx/>
              <a:buNone/>
              <a:defRPr/>
            </a:pP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3)	Quali parametri sono determinanti e quali sono trascurabili per il calcolo di 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</a:t>
            </a:r>
            <a:r>
              <a:rPr lang="it-IT" altLang="it-IT" sz="1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0086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(4/11)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43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509588" y="1401763"/>
          <a:ext cx="41703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4" name="Equation" r:id="rId4" imgW="3705128" imgH="942848" progId="Equation.3">
                  <p:embed/>
                </p:oleObj>
              </mc:Choice>
              <mc:Fallback>
                <p:oleObj name="Equation" r:id="rId4" imgW="3705128" imgH="942848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9588" y="1401763"/>
                        <a:ext cx="41703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620713" y="3005138"/>
          <a:ext cx="45370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5" name="Equation" r:id="rId6" imgW="1486117" imgH="114300" progId="Equation.3">
                  <p:embed/>
                </p:oleObj>
              </mc:Choice>
              <mc:Fallback>
                <p:oleObj name="Equation" r:id="rId6" imgW="1486117" imgH="11430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0713" y="3005138"/>
                        <a:ext cx="45370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623888" y="3805238"/>
          <a:ext cx="41814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6" name="Equation" r:id="rId8" imgW="3571967" imgH="304800" progId="Equation.3">
                  <p:embed/>
                </p:oleObj>
              </mc:Choice>
              <mc:Fallback>
                <p:oleObj name="Equation" r:id="rId8" imgW="3571967" imgH="304800" progId="Equation.3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3888" y="3805238"/>
                        <a:ext cx="41814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665163" y="4556125"/>
          <a:ext cx="66468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7" name="Equation" r:id="rId10" imgW="2409604" imgH="314452" progId="Equation.3">
                  <p:embed/>
                </p:oleObj>
              </mc:Choice>
              <mc:Fallback>
                <p:oleObj name="Equation" r:id="rId10" imgW="2409604" imgH="314452" progId="Equation.3">
                  <p:embed/>
                  <p:pic>
                    <p:nvPicPr>
                      <p:cNvPr id="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65163" y="4556125"/>
                        <a:ext cx="66468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/>
          <p:cNvSpPr txBox="1">
            <a:spLocks noChangeArrowheads="1"/>
          </p:cNvSpPr>
          <p:nvPr/>
        </p:nvSpPr>
        <p:spPr bwMode="black">
          <a:xfrm>
            <a:off x="5029200" y="1195388"/>
            <a:ext cx="3983038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descrizione analitica del fenomeno fisico in esame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black">
          <a:xfrm>
            <a:off x="1884363" y="5665788"/>
            <a:ext cx="43068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relazione funzionale</a:t>
            </a:r>
          </a:p>
        </p:txBody>
      </p:sp>
    </p:spTree>
    <p:extLst>
      <p:ext uri="{BB962C8B-B14F-4D97-AF65-F5344CB8AC3E}">
        <p14:creationId xmlns:p14="http://schemas.microsoft.com/office/powerpoint/2010/main" val="14710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(5/11)</a:t>
            </a:r>
          </a:p>
        </p:txBody>
      </p:sp>
      <p:sp>
        <p:nvSpPr>
          <p:cNvPr id="142341" name="Rectangle 3"/>
          <p:cNvSpPr>
            <a:spLocks noChangeArrowheads="1"/>
          </p:cNvSpPr>
          <p:nvPr/>
        </p:nvSpPr>
        <p:spPr bwMode="auto">
          <a:xfrm>
            <a:off x="0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42342" name="Object 4"/>
          <p:cNvGraphicFramePr>
            <a:graphicFrameLocks noChangeAspect="1"/>
          </p:cNvGraphicFramePr>
          <p:nvPr/>
        </p:nvGraphicFramePr>
        <p:xfrm>
          <a:off x="774700" y="1457325"/>
          <a:ext cx="65563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3" name="Equation" r:id="rId4" imgW="5829097" imgH="962152" progId="Equation.3">
                  <p:embed/>
                </p:oleObj>
              </mc:Choice>
              <mc:Fallback>
                <p:oleObj name="Equation" r:id="rId4" imgW="5829097" imgH="962152" progId="Equation.3">
                  <p:embed/>
                  <p:pic>
                    <p:nvPicPr>
                      <p:cNvPr id="1423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74700" y="1457325"/>
                        <a:ext cx="655637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3" name="Rectangle 5"/>
          <p:cNvSpPr>
            <a:spLocks noChangeArrowheads="1"/>
          </p:cNvSpPr>
          <p:nvPr/>
        </p:nvSpPr>
        <p:spPr bwMode="auto">
          <a:xfrm>
            <a:off x="0" y="3409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42344" name="Object 6"/>
          <p:cNvGraphicFramePr>
            <a:graphicFrameLocks noChangeAspect="1"/>
          </p:cNvGraphicFramePr>
          <p:nvPr/>
        </p:nvGraphicFramePr>
        <p:xfrm>
          <a:off x="1978025" y="2952750"/>
          <a:ext cx="52514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4" name="Equation" r:id="rId6" imgW="4657585" imgH="962152" progId="Equation.3">
                  <p:embed/>
                </p:oleObj>
              </mc:Choice>
              <mc:Fallback>
                <p:oleObj name="Equation" r:id="rId6" imgW="4657585" imgH="962152" progId="Equation.3">
                  <p:embed/>
                  <p:pic>
                    <p:nvPicPr>
                      <p:cNvPr id="1423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78025" y="2952750"/>
                        <a:ext cx="525145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5" name="Rectangle 7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pSp>
        <p:nvGrpSpPr>
          <p:cNvPr id="430088" name="Group 8"/>
          <p:cNvGrpSpPr>
            <a:grpSpLocks/>
          </p:cNvGrpSpPr>
          <p:nvPr/>
        </p:nvGrpSpPr>
        <p:grpSpPr bwMode="auto">
          <a:xfrm>
            <a:off x="690563" y="4337051"/>
            <a:ext cx="7910512" cy="2328863"/>
            <a:chOff x="435" y="2732"/>
            <a:chExt cx="4983" cy="1467"/>
          </a:xfrm>
        </p:grpSpPr>
        <p:graphicFrame>
          <p:nvGraphicFramePr>
            <p:cNvPr id="142347" name="Object 9"/>
            <p:cNvGraphicFramePr>
              <a:graphicFrameLocks noChangeAspect="1"/>
            </p:cNvGraphicFramePr>
            <p:nvPr/>
          </p:nvGraphicFramePr>
          <p:xfrm>
            <a:off x="502" y="2732"/>
            <a:ext cx="363" cy="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5" name="Equation" r:id="rId8" imgW="409648" imgH="790448" progId="Equation.3">
                    <p:embed/>
                  </p:oleObj>
                </mc:Choice>
                <mc:Fallback>
                  <p:oleObj name="Equation" r:id="rId8" imgW="409648" imgH="790448" progId="Equation.3">
                    <p:embed/>
                    <p:pic>
                      <p:nvPicPr>
                        <p:cNvPr id="14234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502" y="2732"/>
                          <a:ext cx="363" cy="6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090" name="Text Box 10"/>
            <p:cNvSpPr txBox="1">
              <a:spLocks noChangeArrowheads="1"/>
            </p:cNvSpPr>
            <p:nvPr/>
          </p:nvSpPr>
          <p:spPr bwMode="black">
            <a:xfrm>
              <a:off x="435" y="2745"/>
              <a:ext cx="4983" cy="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defRPr/>
              </a:pPr>
              <a:r>
                <a:rPr lang="it-IT" altLang="it-IT" sz="32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      </a:t>
              </a:r>
              <a:r>
                <a:rPr lang="it-IT" altLang="it-IT" sz="3200" dirty="0" err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coeff</a:t>
              </a:r>
              <a:r>
                <a:rPr lang="it-IT" altLang="it-IT" sz="32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. di sensibilità</a:t>
              </a: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: dice come varia </a:t>
              </a:r>
              <a:r>
                <a:rPr lang="it-IT" altLang="it-IT" sz="32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f</a:t>
              </a: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, ossia </a:t>
              </a:r>
              <a:r>
                <a:rPr lang="it-IT" altLang="it-IT" sz="32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R</a:t>
              </a:r>
              <a:r>
                <a:rPr lang="it-IT" altLang="it-IT" sz="3200" baseline="-25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2</a:t>
              </a: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, al variare di uno specifico parametro di dipendenza (</a:t>
              </a:r>
              <a:r>
                <a:rPr lang="it-IT" altLang="it-IT" sz="32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x</a:t>
              </a:r>
              <a:r>
                <a:rPr lang="it-IT" altLang="it-IT" sz="3200" i="1" baseline="-25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3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44575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(6/11)</a:t>
            </a:r>
          </a:p>
        </p:txBody>
      </p:sp>
      <p:graphicFrame>
        <p:nvGraphicFramePr>
          <p:cNvPr id="432131" name="Object 3"/>
          <p:cNvGraphicFramePr>
            <a:graphicFrameLocks noChangeAspect="1"/>
          </p:cNvGraphicFramePr>
          <p:nvPr/>
        </p:nvGraphicFramePr>
        <p:xfrm>
          <a:off x="2522538" y="1435100"/>
          <a:ext cx="35020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2" name="Equation" r:id="rId4" imgW="3076425" imgH="381000" progId="Equation.3">
                  <p:embed/>
                </p:oleObj>
              </mc:Choice>
              <mc:Fallback>
                <p:oleObj name="Equation" r:id="rId4" imgW="3076425" imgH="381000" progId="Equation.3">
                  <p:embed/>
                  <p:pic>
                    <p:nvPicPr>
                      <p:cNvPr id="432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22538" y="1435100"/>
                        <a:ext cx="35020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5"/>
          <p:cNvGraphicFramePr>
            <a:graphicFrameLocks noChangeAspect="1"/>
          </p:cNvGraphicFramePr>
          <p:nvPr/>
        </p:nvGraphicFramePr>
        <p:xfrm>
          <a:off x="755650" y="1519238"/>
          <a:ext cx="12985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3" name="Equation" r:id="rId6" imgW="1066813" imgH="304800" progId="Equation.3">
                  <p:embed/>
                </p:oleObj>
              </mc:Choice>
              <mc:Fallback>
                <p:oleObj name="Equation" r:id="rId6" imgW="1066813" imgH="304800" progId="Equation.3">
                  <p:embed/>
                  <p:pic>
                    <p:nvPicPr>
                      <p:cNvPr id="144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55650" y="1519238"/>
                        <a:ext cx="12985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1" name="Rectangle 6"/>
          <p:cNvSpPr>
            <a:spLocks noChangeArrowheads="1"/>
          </p:cNvSpPr>
          <p:nvPr/>
        </p:nvSpPr>
        <p:spPr bwMode="auto">
          <a:xfrm>
            <a:off x="0" y="2201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800">
              <a:latin typeface="Arial" panose="020B0604020202020204" pitchFamily="34" charset="0"/>
            </a:endParaRPr>
          </a:p>
        </p:txBody>
      </p:sp>
      <p:graphicFrame>
        <p:nvGraphicFramePr>
          <p:cNvPr id="432135" name="Object 7"/>
          <p:cNvGraphicFramePr>
            <a:graphicFrameLocks noChangeAspect="1"/>
          </p:cNvGraphicFramePr>
          <p:nvPr/>
        </p:nvGraphicFramePr>
        <p:xfrm>
          <a:off x="2473325" y="2251075"/>
          <a:ext cx="4745038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4" name="Equation" r:id="rId8" imgW="4191013" imgH="838200" progId="Equation.3">
                  <p:embed/>
                </p:oleObj>
              </mc:Choice>
              <mc:Fallback>
                <p:oleObj name="Equation" r:id="rId8" imgW="4191013" imgH="838200" progId="Equation.3">
                  <p:embed/>
                  <p:pic>
                    <p:nvPicPr>
                      <p:cNvPr id="432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73325" y="2251075"/>
                        <a:ext cx="4745038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3" name="Object 9"/>
          <p:cNvGraphicFramePr>
            <a:graphicFrameLocks noChangeAspect="1"/>
          </p:cNvGraphicFramePr>
          <p:nvPr/>
        </p:nvGraphicFramePr>
        <p:xfrm>
          <a:off x="800100" y="2451100"/>
          <a:ext cx="14255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5" name="Equation" r:id="rId10" imgW="447767" imgH="114300" progId="Equation.3">
                  <p:embed/>
                </p:oleObj>
              </mc:Choice>
              <mc:Fallback>
                <p:oleObj name="Equation" r:id="rId10" imgW="447767" imgH="114300" progId="Equation.3">
                  <p:embed/>
                  <p:pic>
                    <p:nvPicPr>
                      <p:cNvPr id="1443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00100" y="2451100"/>
                        <a:ext cx="1425575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4" name="Rectangle 10"/>
          <p:cNvSpPr>
            <a:spLocks noChangeArrowheads="1"/>
          </p:cNvSpPr>
          <p:nvPr/>
        </p:nvSpPr>
        <p:spPr bwMode="auto">
          <a:xfrm>
            <a:off x="0" y="4322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800">
              <a:latin typeface="Arial" panose="020B0604020202020204" pitchFamily="34" charset="0"/>
            </a:endParaRPr>
          </a:p>
        </p:txBody>
      </p:sp>
      <p:graphicFrame>
        <p:nvGraphicFramePr>
          <p:cNvPr id="432139" name="Object 11"/>
          <p:cNvGraphicFramePr>
            <a:graphicFrameLocks noChangeAspect="1"/>
          </p:cNvGraphicFramePr>
          <p:nvPr/>
        </p:nvGraphicFramePr>
        <p:xfrm>
          <a:off x="2190750" y="3413125"/>
          <a:ext cx="46355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6" name="Equation" r:id="rId12" imgW="1695515" imgH="333248" progId="Equation.3">
                  <p:embed/>
                </p:oleObj>
              </mc:Choice>
              <mc:Fallback>
                <p:oleObj name="Equation" r:id="rId12" imgW="1695515" imgH="333248" progId="Equation.3">
                  <p:embed/>
                  <p:pic>
                    <p:nvPicPr>
                      <p:cNvPr id="4321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90750" y="3413125"/>
                        <a:ext cx="46355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6" name="Object 13"/>
          <p:cNvGraphicFramePr>
            <a:graphicFrameLocks noChangeAspect="1"/>
          </p:cNvGraphicFramePr>
          <p:nvPr/>
        </p:nvGraphicFramePr>
        <p:xfrm>
          <a:off x="950913" y="3735388"/>
          <a:ext cx="11858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7" name="Equation" r:id="rId14" imgW="914338" imgH="304800" progId="Equation.3">
                  <p:embed/>
                </p:oleObj>
              </mc:Choice>
              <mc:Fallback>
                <p:oleObj name="Equation" r:id="rId14" imgW="914338" imgH="304800" progId="Equation.3">
                  <p:embed/>
                  <p:pic>
                    <p:nvPicPr>
                      <p:cNvPr id="14439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950913" y="3735388"/>
                        <a:ext cx="11858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7" name="Rectangle 14"/>
          <p:cNvSpPr>
            <a:spLocks noChangeArrowheads="1"/>
          </p:cNvSpPr>
          <p:nvPr/>
        </p:nvSpPr>
        <p:spPr bwMode="auto">
          <a:xfrm>
            <a:off x="0" y="6272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800">
              <a:latin typeface="Arial" panose="020B0604020202020204" pitchFamily="34" charset="0"/>
            </a:endParaRPr>
          </a:p>
        </p:txBody>
      </p:sp>
      <p:sp>
        <p:nvSpPr>
          <p:cNvPr id="144398" name="Rectangle 15"/>
          <p:cNvSpPr>
            <a:spLocks noChangeArrowheads="1"/>
          </p:cNvSpPr>
          <p:nvPr/>
        </p:nvSpPr>
        <p:spPr bwMode="auto">
          <a:xfrm>
            <a:off x="0" y="2368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432144" name="Object 16"/>
          <p:cNvGraphicFramePr>
            <a:graphicFrameLocks noChangeAspect="1"/>
          </p:cNvGraphicFramePr>
          <p:nvPr/>
        </p:nvGraphicFramePr>
        <p:xfrm>
          <a:off x="2546350" y="4778375"/>
          <a:ext cx="4935538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8" name="Equation" r:id="rId16" imgW="4371950" imgH="838200" progId="Equation.3">
                  <p:embed/>
                </p:oleObj>
              </mc:Choice>
              <mc:Fallback>
                <p:oleObj name="Equation" r:id="rId16" imgW="4371950" imgH="838200" progId="Equation.3">
                  <p:embed/>
                  <p:pic>
                    <p:nvPicPr>
                      <p:cNvPr id="4321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46350" y="4778375"/>
                        <a:ext cx="4935538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400" name="Object 18"/>
          <p:cNvGraphicFramePr>
            <a:graphicFrameLocks noChangeAspect="1"/>
          </p:cNvGraphicFramePr>
          <p:nvPr/>
        </p:nvGraphicFramePr>
        <p:xfrm>
          <a:off x="915988" y="4905375"/>
          <a:ext cx="12747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9" name="Equation" r:id="rId18" imgW="390334" imgH="104648" progId="Equation.3">
                  <p:embed/>
                </p:oleObj>
              </mc:Choice>
              <mc:Fallback>
                <p:oleObj name="Equation" r:id="rId18" imgW="390334" imgH="104648" progId="Equation.3">
                  <p:embed/>
                  <p:pic>
                    <p:nvPicPr>
                      <p:cNvPr id="14440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915988" y="4905375"/>
                        <a:ext cx="12747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47" name="Text Box 19"/>
          <p:cNvSpPr txBox="1">
            <a:spLocks noChangeArrowheads="1"/>
          </p:cNvSpPr>
          <p:nvPr/>
        </p:nvSpPr>
        <p:spPr bwMode="black">
          <a:xfrm>
            <a:off x="190500" y="1433513"/>
            <a:ext cx="765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6468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Problematiche</a:t>
            </a:r>
            <a:endParaRPr lang="el-GR" altLang="it-IT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black">
          <a:xfrm>
            <a:off x="334963" y="1120775"/>
            <a:ext cx="8078787" cy="300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Errori sistematici ed errori accidentali, pur omogenei, non sono della stessa natura</a:t>
            </a:r>
            <a:r>
              <a:rPr lang="it-IT" altLang="it-IT" dirty="0">
                <a:latin typeface="Book Antiqua" panose="02040602050305030304" pitchFamily="18" charset="0"/>
              </a:rPr>
              <a:t>: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SzPct val="80000"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i primi sono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componenti deterministiche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SzPct val="80000"/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 (e pertanto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conoscibili e anche eliminabili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SzPct val="80000"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i secondi sono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componenti aleatorie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  (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stimabili in senso statistico</a:t>
            </a:r>
            <a:r>
              <a:rPr lang="it-IT" altLang="it-IT" dirty="0">
                <a:latin typeface="Book Antiqua" panose="02040602050305030304" pitchFamily="18" charset="0"/>
              </a:rPr>
              <a:t> e talora   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   riducibili ma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mai eliminabili del tutto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  <a:endParaRPr lang="it-IT" altLang="it-IT" sz="2400" i="1" dirty="0">
              <a:latin typeface="Book Antiqua" panose="02040602050305030304" pitchFamily="18" charset="0"/>
            </a:endParaRPr>
          </a:p>
        </p:txBody>
      </p:sp>
      <p:sp>
        <p:nvSpPr>
          <p:cNvPr id="311302" name="Rectangle 6"/>
          <p:cNvSpPr>
            <a:spLocks noChangeArrowheads="1"/>
          </p:cNvSpPr>
          <p:nvPr/>
        </p:nvSpPr>
        <p:spPr bwMode="black">
          <a:xfrm>
            <a:off x="369888" y="4522788"/>
            <a:ext cx="85296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Questi due tipi di errori non possono essere combinati/sommati in maniera corretta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si sommano solo le grandezze omogenee</a:t>
            </a:r>
            <a:b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ma anche "logicamente" dello stesso tipo</a:t>
            </a:r>
            <a:r>
              <a:rPr lang="it-IT" altLang="it-IT" dirty="0">
                <a:latin typeface="Book Antiqua" panose="02040602050305030304" pitchFamily="18" charset="0"/>
              </a:rPr>
              <a:t>)</a:t>
            </a:r>
          </a:p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u="sng" dirty="0">
                <a:latin typeface="Book Antiqua" panose="02040602050305030304" pitchFamily="18" charset="0"/>
              </a:rPr>
              <a:t>es.</a:t>
            </a:r>
            <a:r>
              <a:rPr lang="it-IT" altLang="it-IT" sz="2400" dirty="0">
                <a:latin typeface="Book Antiqua" panose="02040602050305030304" pitchFamily="18" charset="0"/>
              </a:rPr>
              <a:t>: lunghezza automobile ; calibro fucile ; profondità piscina</a:t>
            </a:r>
          </a:p>
        </p:txBody>
      </p:sp>
    </p:spTree>
    <p:extLst>
      <p:ext uri="{BB962C8B-B14F-4D97-AF65-F5344CB8AC3E}">
        <p14:creationId xmlns:p14="http://schemas.microsoft.com/office/powerpoint/2010/main" val="4600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(7/13)</a:t>
            </a:r>
          </a:p>
        </p:txBody>
      </p:sp>
      <p:sp>
        <p:nvSpPr>
          <p:cNvPr id="146437" name="Rectangle 3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146438" name="Rectangle 4"/>
          <p:cNvSpPr>
            <a:spLocks noChangeArrowheads="1"/>
          </p:cNvSpPr>
          <p:nvPr/>
        </p:nvSpPr>
        <p:spPr bwMode="auto"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146439" name="Rectangle 5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146440" name="Rectangle 6"/>
          <p:cNvSpPr>
            <a:spLocks noChangeArrowheads="1"/>
          </p:cNvSpPr>
          <p:nvPr/>
        </p:nvSpPr>
        <p:spPr bwMode="auto">
          <a:xfrm>
            <a:off x="0" y="3395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pic>
        <p:nvPicPr>
          <p:cNvPr id="146441" name="Picture 7" descr="eser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" y="1236663"/>
            <a:ext cx="8831263" cy="4543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628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(8/11)</a:t>
            </a:r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black">
          <a:xfrm>
            <a:off x="265113" y="1020763"/>
            <a:ext cx="88788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endParaRPr lang="it-IT" altLang="it-IT">
              <a:latin typeface="Book Antiqua" panose="02040602050305030304" pitchFamily="18" charset="0"/>
            </a:endParaRPr>
          </a:p>
        </p:txBody>
      </p:sp>
      <p:sp>
        <p:nvSpPr>
          <p:cNvPr id="14848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48487" name="Object 5"/>
          <p:cNvGraphicFramePr>
            <a:graphicFrameLocks noChangeAspect="1"/>
          </p:cNvGraphicFramePr>
          <p:nvPr/>
        </p:nvGraphicFramePr>
        <p:xfrm>
          <a:off x="890588" y="1538288"/>
          <a:ext cx="12430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6" name="Equation" r:id="rId4" imgW="1019037" imgH="304800" progId="Equation.3">
                  <p:embed/>
                </p:oleObj>
              </mc:Choice>
              <mc:Fallback>
                <p:oleObj name="Equation" r:id="rId4" imgW="1019037" imgH="304800" progId="Equation.3">
                  <p:embed/>
                  <p:pic>
                    <p:nvPicPr>
                      <p:cNvPr id="14848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90588" y="1538288"/>
                        <a:ext cx="12430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7"/>
          <p:cNvGraphicFramePr>
            <a:graphicFrameLocks noChangeAspect="1"/>
          </p:cNvGraphicFramePr>
          <p:nvPr/>
        </p:nvGraphicFramePr>
        <p:xfrm>
          <a:off x="2776538" y="1552575"/>
          <a:ext cx="5857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7" name="Equation" r:id="rId6" imgW="419305" imgH="295148" progId="Equation.3">
                  <p:embed/>
                </p:oleObj>
              </mc:Choice>
              <mc:Fallback>
                <p:oleObj name="Equation" r:id="rId6" imgW="419305" imgH="295148" progId="Equation.3">
                  <p:embed/>
                  <p:pic>
                    <p:nvPicPr>
                      <p:cNvPr id="436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76538" y="1552575"/>
                        <a:ext cx="58578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9" name="Object 9"/>
          <p:cNvGraphicFramePr>
            <a:graphicFrameLocks noChangeAspect="1"/>
          </p:cNvGraphicFramePr>
          <p:nvPr/>
        </p:nvGraphicFramePr>
        <p:xfrm>
          <a:off x="831850" y="2444750"/>
          <a:ext cx="14605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8" name="Equation" r:id="rId8" imgW="428453" imgH="104648" progId="Equation.3">
                  <p:embed/>
                </p:oleObj>
              </mc:Choice>
              <mc:Fallback>
                <p:oleObj name="Equation" r:id="rId8" imgW="428453" imgH="104648" progId="Equation.3">
                  <p:embed/>
                  <p:pic>
                    <p:nvPicPr>
                      <p:cNvPr id="1484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31850" y="2444750"/>
                        <a:ext cx="14605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5" name="Object 11"/>
          <p:cNvGraphicFramePr>
            <a:graphicFrameLocks noChangeAspect="1"/>
          </p:cNvGraphicFramePr>
          <p:nvPr/>
        </p:nvGraphicFramePr>
        <p:xfrm>
          <a:off x="2771775" y="2290763"/>
          <a:ext cx="402272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9" name="Equation" r:id="rId10" imgW="3543505" imgH="800100" progId="Equation.3">
                  <p:embed/>
                </p:oleObj>
              </mc:Choice>
              <mc:Fallback>
                <p:oleObj name="Equation" r:id="rId10" imgW="3543505" imgH="800100" progId="Equation.3">
                  <p:embed/>
                  <p:pic>
                    <p:nvPicPr>
                      <p:cNvPr id="4362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71775" y="2290763"/>
                        <a:ext cx="402272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1" name="Rectangle 12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800">
              <a:latin typeface="Arial" panose="020B0604020202020204" pitchFamily="34" charset="0"/>
            </a:endParaRPr>
          </a:p>
        </p:txBody>
      </p:sp>
      <p:graphicFrame>
        <p:nvGraphicFramePr>
          <p:cNvPr id="148492" name="Object 13"/>
          <p:cNvGraphicFramePr>
            <a:graphicFrameLocks noChangeAspect="1"/>
          </p:cNvGraphicFramePr>
          <p:nvPr/>
        </p:nvGraphicFramePr>
        <p:xfrm>
          <a:off x="754063" y="3724275"/>
          <a:ext cx="27511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0" name="Equation" r:id="rId12" imgW="2390799" imgH="314452" progId="Equation.3">
                  <p:embed/>
                </p:oleObj>
              </mc:Choice>
              <mc:Fallback>
                <p:oleObj name="Equation" r:id="rId12" imgW="2390799" imgH="314452" progId="Equation.3">
                  <p:embed/>
                  <p:pic>
                    <p:nvPicPr>
                      <p:cNvPr id="14849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54063" y="3724275"/>
                        <a:ext cx="27511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9" name="Object 15"/>
          <p:cNvGraphicFramePr>
            <a:graphicFrameLocks noChangeAspect="1"/>
          </p:cNvGraphicFramePr>
          <p:nvPr/>
        </p:nvGraphicFramePr>
        <p:xfrm>
          <a:off x="4000500" y="3497263"/>
          <a:ext cx="37703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1" name="Equation" r:id="rId14" imgW="3314794" imgH="733552" progId="Equation.3">
                  <p:embed/>
                </p:oleObj>
              </mc:Choice>
              <mc:Fallback>
                <p:oleObj name="Equation" r:id="rId14" imgW="3314794" imgH="733552" progId="Equation.3">
                  <p:embed/>
                  <p:pic>
                    <p:nvPicPr>
                      <p:cNvPr id="43623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00500" y="3497263"/>
                        <a:ext cx="37703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94" name="Rectangle 16"/>
          <p:cNvSpPr>
            <a:spLocks noChangeArrowheads="1"/>
          </p:cNvSpPr>
          <p:nvPr/>
        </p:nvSpPr>
        <p:spPr bwMode="auto">
          <a:xfrm>
            <a:off x="0" y="5183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1552575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1552575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800">
              <a:latin typeface="Arial" panose="020B0604020202020204" pitchFamily="34" charset="0"/>
            </a:endParaRPr>
          </a:p>
        </p:txBody>
      </p:sp>
      <p:graphicFrame>
        <p:nvGraphicFramePr>
          <p:cNvPr id="148495" name="Object 17"/>
          <p:cNvGraphicFramePr>
            <a:graphicFrameLocks noChangeAspect="1"/>
          </p:cNvGraphicFramePr>
          <p:nvPr/>
        </p:nvGraphicFramePr>
        <p:xfrm>
          <a:off x="758825" y="4887913"/>
          <a:ext cx="15748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2" name="Equation" r:id="rId16" imgW="466572" imgH="114300" progId="Equation.3">
                  <p:embed/>
                </p:oleObj>
              </mc:Choice>
              <mc:Fallback>
                <p:oleObj name="Equation" r:id="rId16" imgW="466572" imgH="114300" progId="Equation.3">
                  <p:embed/>
                  <p:pic>
                    <p:nvPicPr>
                      <p:cNvPr id="14849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58825" y="4887913"/>
                        <a:ext cx="15748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43" name="Object 19"/>
          <p:cNvGraphicFramePr>
            <a:graphicFrameLocks noChangeAspect="1"/>
          </p:cNvGraphicFramePr>
          <p:nvPr/>
        </p:nvGraphicFramePr>
        <p:xfrm>
          <a:off x="2765425" y="4749800"/>
          <a:ext cx="378460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3" name="Equation" r:id="rId18" imgW="3324450" imgH="800100" progId="Equation.3">
                  <p:embed/>
                </p:oleObj>
              </mc:Choice>
              <mc:Fallback>
                <p:oleObj name="Equation" r:id="rId18" imgW="3324450" imgH="800100" progId="Equation.3">
                  <p:embed/>
                  <p:pic>
                    <p:nvPicPr>
                      <p:cNvPr id="4362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65425" y="4749800"/>
                        <a:ext cx="3784600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0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42917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(9/11)</a:t>
            </a:r>
          </a:p>
        </p:txBody>
      </p:sp>
      <p:graphicFrame>
        <p:nvGraphicFramePr>
          <p:cNvPr id="150533" name="Object 3"/>
          <p:cNvGraphicFramePr>
            <a:graphicFrameLocks noChangeAspect="1"/>
          </p:cNvGraphicFramePr>
          <p:nvPr/>
        </p:nvGraphicFramePr>
        <p:xfrm>
          <a:off x="246063" y="1749425"/>
          <a:ext cx="15954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5" name="Equation" r:id="rId4" imgW="1362105" imgH="304800" progId="Equation.3">
                  <p:embed/>
                </p:oleObj>
              </mc:Choice>
              <mc:Fallback>
                <p:oleObj name="Equation" r:id="rId4" imgW="1362105" imgH="304800" progId="Equation.3">
                  <p:embed/>
                  <p:pic>
                    <p:nvPicPr>
                      <p:cNvPr id="1505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6063" y="1749425"/>
                        <a:ext cx="159543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6" name="Object 4"/>
          <p:cNvGraphicFramePr>
            <a:graphicFrameLocks noChangeAspect="1"/>
          </p:cNvGraphicFramePr>
          <p:nvPr/>
        </p:nvGraphicFramePr>
        <p:xfrm>
          <a:off x="1831975" y="1450975"/>
          <a:ext cx="7324725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6" name="Equation" r:id="rId6" imgW="2828909" imgH="352552" progId="Equation.3">
                  <p:embed/>
                </p:oleObj>
              </mc:Choice>
              <mc:Fallback>
                <p:oleObj name="Equation" r:id="rId6" imgW="2828909" imgH="352552" progId="Equation.3">
                  <p:embed/>
                  <p:pic>
                    <p:nvPicPr>
                      <p:cNvPr id="438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831975" y="1450975"/>
                        <a:ext cx="7324725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7" name="Object 5"/>
          <p:cNvGraphicFramePr>
            <a:graphicFrameLocks noChangeAspect="1"/>
          </p:cNvGraphicFramePr>
          <p:nvPr/>
        </p:nvGraphicFramePr>
        <p:xfrm>
          <a:off x="258763" y="2660650"/>
          <a:ext cx="5621337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7" name="Equation" r:id="rId8" imgW="4990996" imgH="990600" progId="Equation.3">
                  <p:embed/>
                </p:oleObj>
              </mc:Choice>
              <mc:Fallback>
                <p:oleObj name="Equation" r:id="rId8" imgW="4990996" imgH="990600" progId="Equation.3">
                  <p:embed/>
                  <p:pic>
                    <p:nvPicPr>
                      <p:cNvPr id="4382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58763" y="2660650"/>
                        <a:ext cx="5621337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8" name="Object 6"/>
          <p:cNvGraphicFramePr>
            <a:graphicFrameLocks noChangeAspect="1"/>
          </p:cNvGraphicFramePr>
          <p:nvPr/>
        </p:nvGraphicFramePr>
        <p:xfrm>
          <a:off x="1714500" y="3871913"/>
          <a:ext cx="555942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8" name="Equation" r:id="rId10" imgW="4943729" imgH="990600" progId="Equation.3">
                  <p:embed/>
                </p:oleObj>
              </mc:Choice>
              <mc:Fallback>
                <p:oleObj name="Equation" r:id="rId10" imgW="4943729" imgH="990600" progId="Equation.3">
                  <p:embed/>
                  <p:pic>
                    <p:nvPicPr>
                      <p:cNvPr id="4382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14500" y="3871913"/>
                        <a:ext cx="5559425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79" name="Object 7"/>
          <p:cNvGraphicFramePr>
            <a:graphicFrameLocks noChangeAspect="1"/>
          </p:cNvGraphicFramePr>
          <p:nvPr/>
        </p:nvGraphicFramePr>
        <p:xfrm>
          <a:off x="1728788" y="5176838"/>
          <a:ext cx="51530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9" name="Equation" r:id="rId12" imgW="4572199" imgH="962152" progId="Equation.3">
                  <p:embed/>
                </p:oleObj>
              </mc:Choice>
              <mc:Fallback>
                <p:oleObj name="Equation" r:id="rId12" imgW="4572199" imgH="962152" progId="Equation.3">
                  <p:embed/>
                  <p:pic>
                    <p:nvPicPr>
                      <p:cNvPr id="4382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28788" y="5176838"/>
                        <a:ext cx="51530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80" name="Text Box 8"/>
          <p:cNvSpPr txBox="1">
            <a:spLocks noChangeArrowheads="1"/>
          </p:cNvSpPr>
          <p:nvPr/>
        </p:nvSpPr>
        <p:spPr bwMode="black">
          <a:xfrm>
            <a:off x="0" y="1000125"/>
            <a:ext cx="8080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2924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(10/11)</a:t>
            </a:r>
          </a:p>
        </p:txBody>
      </p:sp>
      <p:graphicFrame>
        <p:nvGraphicFramePr>
          <p:cNvPr id="152581" name="Object 11"/>
          <p:cNvGraphicFramePr>
            <a:graphicFrameLocks noChangeAspect="1"/>
          </p:cNvGraphicFramePr>
          <p:nvPr/>
        </p:nvGraphicFramePr>
        <p:xfrm>
          <a:off x="869950" y="788988"/>
          <a:ext cx="51371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9" name="Equation" r:id="rId4" imgW="1952689" imgH="304800" progId="Equation.3">
                  <p:embed/>
                </p:oleObj>
              </mc:Choice>
              <mc:Fallback>
                <p:oleObj name="Equation" r:id="rId4" imgW="1952689" imgH="304800" progId="Equation.3">
                  <p:embed/>
                  <p:pic>
                    <p:nvPicPr>
                      <p:cNvPr id="15258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69950" y="788988"/>
                        <a:ext cx="51371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2" name="Object 12"/>
          <p:cNvGraphicFramePr>
            <a:graphicFrameLocks noChangeAspect="1"/>
          </p:cNvGraphicFramePr>
          <p:nvPr/>
        </p:nvGraphicFramePr>
        <p:xfrm>
          <a:off x="1152525" y="1763713"/>
          <a:ext cx="53213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0" name="Equation" r:id="rId6" imgW="4724166" imgH="809752" progId="Equation.3">
                  <p:embed/>
                </p:oleObj>
              </mc:Choice>
              <mc:Fallback>
                <p:oleObj name="Equation" r:id="rId6" imgW="4724166" imgH="809752" progId="Equation.3">
                  <p:embed/>
                  <p:pic>
                    <p:nvPicPr>
                      <p:cNvPr id="15258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152525" y="1763713"/>
                        <a:ext cx="53213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3" name="Object 13"/>
          <p:cNvGraphicFramePr>
            <a:graphicFrameLocks noChangeAspect="1"/>
          </p:cNvGraphicFramePr>
          <p:nvPr/>
        </p:nvGraphicFramePr>
        <p:xfrm>
          <a:off x="1176338" y="2873375"/>
          <a:ext cx="25082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1" name="Equation" r:id="rId8" imgW="2219519" imgH="381000" progId="Equation.3">
                  <p:embed/>
                </p:oleObj>
              </mc:Choice>
              <mc:Fallback>
                <p:oleObj name="Equation" r:id="rId8" imgW="2219519" imgH="381000" progId="Equation.3">
                  <p:embed/>
                  <p:pic>
                    <p:nvPicPr>
                      <p:cNvPr id="15258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176338" y="2873375"/>
                        <a:ext cx="25082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4" name="Object 14"/>
          <p:cNvGraphicFramePr>
            <a:graphicFrameLocks noChangeAspect="1"/>
          </p:cNvGraphicFramePr>
          <p:nvPr/>
        </p:nvGraphicFramePr>
        <p:xfrm>
          <a:off x="876300" y="3448050"/>
          <a:ext cx="6207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2" name="Equation" r:id="rId10" imgW="2247981" imgH="114300" progId="Equation.3">
                  <p:embed/>
                </p:oleObj>
              </mc:Choice>
              <mc:Fallback>
                <p:oleObj name="Equation" r:id="rId10" imgW="2247981" imgH="114300" progId="Equation.3">
                  <p:embed/>
                  <p:pic>
                    <p:nvPicPr>
                      <p:cNvPr id="4403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76300" y="3448050"/>
                        <a:ext cx="6207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5" name="Object 15"/>
          <p:cNvGraphicFramePr>
            <a:graphicFrameLocks noChangeAspect="1"/>
          </p:cNvGraphicFramePr>
          <p:nvPr/>
        </p:nvGraphicFramePr>
        <p:xfrm>
          <a:off x="808038" y="4294188"/>
          <a:ext cx="128428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3" name="Equation" r:id="rId12" imgW="1057156" imgH="304800" progId="Equation.3">
                  <p:embed/>
                </p:oleObj>
              </mc:Choice>
              <mc:Fallback>
                <p:oleObj name="Equation" r:id="rId12" imgW="1057156" imgH="304800" progId="Equation.3">
                  <p:embed/>
                  <p:pic>
                    <p:nvPicPr>
                      <p:cNvPr id="44033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08038" y="4294188"/>
                        <a:ext cx="1284287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6" name="Object 16"/>
          <p:cNvGraphicFramePr>
            <a:graphicFrameLocks noChangeAspect="1"/>
          </p:cNvGraphicFramePr>
          <p:nvPr/>
        </p:nvGraphicFramePr>
        <p:xfrm>
          <a:off x="2100263" y="4103688"/>
          <a:ext cx="43926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4" name="Equation" r:id="rId14" imgW="1514579" imgH="162052" progId="Equation.3">
                  <p:embed/>
                </p:oleObj>
              </mc:Choice>
              <mc:Fallback>
                <p:oleObj name="Equation" r:id="rId14" imgW="1514579" imgH="162052" progId="Equation.3">
                  <p:embed/>
                  <p:pic>
                    <p:nvPicPr>
                      <p:cNvPr id="44033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00263" y="4103688"/>
                        <a:ext cx="439261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7" name="Object 17"/>
          <p:cNvGraphicFramePr>
            <a:graphicFrameLocks noChangeAspect="1"/>
          </p:cNvGraphicFramePr>
          <p:nvPr/>
        </p:nvGraphicFramePr>
        <p:xfrm>
          <a:off x="774700" y="5160963"/>
          <a:ext cx="139223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5" name="Equation" r:id="rId16" imgW="428453" imgH="104648" progId="Equation.3">
                  <p:embed/>
                </p:oleObj>
              </mc:Choice>
              <mc:Fallback>
                <p:oleObj name="Equation" r:id="rId16" imgW="428453" imgH="104648" progId="Equation.3">
                  <p:embed/>
                  <p:pic>
                    <p:nvPicPr>
                      <p:cNvPr id="44033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74700" y="5160963"/>
                        <a:ext cx="1392238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8" name="Object 18"/>
          <p:cNvGraphicFramePr>
            <a:graphicFrameLocks noChangeAspect="1"/>
          </p:cNvGraphicFramePr>
          <p:nvPr/>
        </p:nvGraphicFramePr>
        <p:xfrm>
          <a:off x="2162175" y="4970463"/>
          <a:ext cx="274161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6" name="Equation" r:id="rId18" imgW="1019037" imgH="314452" progId="Equation.3">
                  <p:embed/>
                </p:oleObj>
              </mc:Choice>
              <mc:Fallback>
                <p:oleObj name="Equation" r:id="rId18" imgW="1019037" imgH="314452" progId="Equation.3">
                  <p:embed/>
                  <p:pic>
                    <p:nvPicPr>
                      <p:cNvPr id="44033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62175" y="4970463"/>
                        <a:ext cx="274161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39" name="Object 19"/>
          <p:cNvGraphicFramePr>
            <a:graphicFrameLocks noChangeAspect="1"/>
          </p:cNvGraphicFramePr>
          <p:nvPr/>
        </p:nvGraphicFramePr>
        <p:xfrm>
          <a:off x="5646738" y="4868863"/>
          <a:ext cx="3294062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7" name="Equation" r:id="rId20" imgW="1247749" imgH="371348" progId="Equation.3">
                  <p:embed/>
                </p:oleObj>
              </mc:Choice>
              <mc:Fallback>
                <p:oleObj name="Equation" r:id="rId20" imgW="1247749" imgH="371348" progId="Equation.3">
                  <p:embed/>
                  <p:pic>
                    <p:nvPicPr>
                      <p:cNvPr id="44033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46738" y="4868863"/>
                        <a:ext cx="3294062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0" name="Text Box 20"/>
          <p:cNvSpPr txBox="1">
            <a:spLocks noChangeArrowheads="1"/>
          </p:cNvSpPr>
          <p:nvPr/>
        </p:nvSpPr>
        <p:spPr bwMode="black">
          <a:xfrm>
            <a:off x="681038" y="6022975"/>
            <a:ext cx="6032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en-US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1928 </a:t>
            </a:r>
            <a:r>
              <a:rPr lang="en-US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  12  = 1928(12) </a:t>
            </a:r>
            <a:r>
              <a:rPr lang="en-US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40341" name="Rectangle 21"/>
          <p:cNvSpPr>
            <a:spLocks noChangeArrowheads="1"/>
          </p:cNvSpPr>
          <p:nvPr/>
        </p:nvSpPr>
        <p:spPr bwMode="auto">
          <a:xfrm>
            <a:off x="630238" y="6054725"/>
            <a:ext cx="5969000" cy="555625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43976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4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40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0" grpId="0"/>
      <p:bldP spid="4403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Esercizio: circuito elettrico (11/11)</a:t>
            </a:r>
          </a:p>
        </p:txBody>
      </p:sp>
      <p:sp>
        <p:nvSpPr>
          <p:cNvPr id="442371" name="Text Box 3"/>
          <p:cNvSpPr txBox="1">
            <a:spLocks noChangeArrowheads="1"/>
          </p:cNvSpPr>
          <p:nvPr/>
        </p:nvSpPr>
        <p:spPr bwMode="black">
          <a:xfrm>
            <a:off x="190500" y="1624013"/>
            <a:ext cx="671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3)</a:t>
            </a:r>
          </a:p>
        </p:txBody>
      </p:sp>
      <p:sp>
        <p:nvSpPr>
          <p:cNvPr id="442372" name="Text Box 4"/>
          <p:cNvSpPr txBox="1">
            <a:spLocks noChangeArrowheads="1"/>
          </p:cNvSpPr>
          <p:nvPr/>
        </p:nvSpPr>
        <p:spPr bwMode="black">
          <a:xfrm>
            <a:off x="742950" y="1639888"/>
            <a:ext cx="7794625" cy="472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Le incertezze associate 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 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danno il maggior contributo all’incertezza di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(circa in parti uguali)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Invece l’incertezza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sulla tensione letta dal voltmetro e così pure l’incertezza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sulla tensione del generatore contribuiscono in modo quasi trascurabile (circa 1/35 e circa 1/30, rispettivamente, dell’incertezza totale)</a:t>
            </a:r>
          </a:p>
        </p:txBody>
      </p:sp>
    </p:spTree>
    <p:extLst>
      <p:ext uri="{BB962C8B-B14F-4D97-AF65-F5344CB8AC3E}">
        <p14:creationId xmlns:p14="http://schemas.microsoft.com/office/powerpoint/2010/main" val="735303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>
                    <a:lumMod val="75000"/>
                  </a:schemeClr>
                </a:solidFill>
                <a:latin typeface="Book Antiqua" panose="02040602050305030304" pitchFamily="18" charset="0"/>
              </a:rPr>
              <a:t>Esercizio: circuito elettrico ??? (1/2)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608013" y="3114675"/>
          <a:ext cx="396398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8" name="Equation" r:id="rId4" imgW="1400223" imgH="114300" progId="Equation.3">
                  <p:embed/>
                </p:oleObj>
              </mc:Choice>
              <mc:Fallback>
                <p:oleObj name="Equation" r:id="rId4" imgW="1400223" imgH="1143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08013" y="3114675"/>
                        <a:ext cx="396398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55638" y="3668713"/>
          <a:ext cx="39290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9" name="Equation" r:id="rId6" imgW="1295524" imgH="114300" progId="Equation.3">
                  <p:embed/>
                </p:oleObj>
              </mc:Choice>
              <mc:Fallback>
                <p:oleObj name="Equation" r:id="rId6" imgW="1295524" imgH="1143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55638" y="3668713"/>
                        <a:ext cx="39290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484188" y="1479550"/>
          <a:ext cx="66468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0" name="Equation" r:id="rId8" imgW="2409604" imgH="314452" progId="Equation.3">
                  <p:embed/>
                </p:oleObj>
              </mc:Choice>
              <mc:Fallback>
                <p:oleObj name="Equation" r:id="rId8" imgW="2409604" imgH="314452" progId="Equation.3">
                  <p:embed/>
                  <p:pic>
                    <p:nvPicPr>
                      <p:cNvPr id="1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84188" y="1479550"/>
                        <a:ext cx="66468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"/>
          <p:cNvSpPr txBox="1">
            <a:spLocks noChangeArrowheads="1"/>
          </p:cNvSpPr>
          <p:nvPr/>
        </p:nvSpPr>
        <p:spPr bwMode="black">
          <a:xfrm>
            <a:off x="527050" y="2627313"/>
            <a:ext cx="55768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sostituzione, definiamo: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black">
          <a:xfrm>
            <a:off x="481013" y="965200"/>
            <a:ext cx="4306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relazione funzionale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black">
          <a:xfrm>
            <a:off x="576263" y="4276725"/>
            <a:ext cx="86312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ottenendo la “nuova equazione della misura”:</a:t>
            </a:r>
          </a:p>
        </p:txBody>
      </p:sp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1836738" y="4700588"/>
          <a:ext cx="4275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1" name="Equation" r:id="rId10" imgW="1514579" imgH="314452" progId="Equation.3">
                  <p:embed/>
                </p:oleObj>
              </mc:Choice>
              <mc:Fallback>
                <p:oleObj name="Equation" r:id="rId10" imgW="1514579" imgH="314452" progId="Equation.3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836738" y="4700588"/>
                        <a:ext cx="42751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4"/>
          <p:cNvSpPr txBox="1">
            <a:spLocks noChangeArrowheads="1"/>
          </p:cNvSpPr>
          <p:nvPr/>
        </p:nvSpPr>
        <p:spPr bwMode="black">
          <a:xfrm>
            <a:off x="525463" y="5683250"/>
            <a:ext cx="863123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espressa come </a:t>
            </a:r>
            <a:r>
              <a:rPr lang="it-IT" altLang="it-IT" sz="3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produttoria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semplice (esponenti unitari) di 3 soli ingressi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black">
          <a:xfrm>
            <a:off x="7372350" y="5699830"/>
            <a:ext cx="2147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…ma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dipendono entrambi da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endParaRPr lang="it-IT" altLang="it-IT" sz="3200" i="1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0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7620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>
                    <a:lumMod val="75000"/>
                  </a:schemeClr>
                </a:solidFill>
                <a:latin typeface="Book Antiqua" panose="02040602050305030304" pitchFamily="18" charset="0"/>
              </a:rPr>
              <a:t>Esercizio: circuito elettrico ??? (2/2)</a:t>
            </a:r>
          </a:p>
        </p:txBody>
      </p:sp>
      <p:graphicFrame>
        <p:nvGraphicFramePr>
          <p:cNvPr id="23" name="Object 5"/>
          <p:cNvGraphicFramePr>
            <a:graphicFrameLocks noChangeAspect="1"/>
          </p:cNvGraphicFramePr>
          <p:nvPr>
            <p:extLst/>
          </p:nvPr>
        </p:nvGraphicFramePr>
        <p:xfrm>
          <a:off x="511175" y="3463488"/>
          <a:ext cx="73294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7" name="Equation" r:id="rId4" imgW="2676434" imgH="180848" progId="Equation.3">
                  <p:embed/>
                </p:oleObj>
              </mc:Choice>
              <mc:Fallback>
                <p:oleObj name="Equation" r:id="rId4" imgW="2676434" imgH="180848" progId="Equation.3">
                  <p:embed/>
                  <p:pic>
                    <p:nvPicPr>
                      <p:cNvPr id="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11175" y="3463488"/>
                        <a:ext cx="732948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8"/>
          <p:cNvSpPr txBox="1">
            <a:spLocks noChangeArrowheads="1"/>
          </p:cNvSpPr>
          <p:nvPr/>
        </p:nvSpPr>
        <p:spPr bwMode="black">
          <a:xfrm>
            <a:off x="425450" y="667901"/>
            <a:ext cx="66024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Calcoliamo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"</a:t>
            </a:r>
            <a:r>
              <a:rPr lang="it-IT" altLang="it-IT" sz="24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trascurando le correlazioni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"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graphicFrame>
        <p:nvGraphicFramePr>
          <p:cNvPr id="25" name="Object 13"/>
          <p:cNvGraphicFramePr>
            <a:graphicFrameLocks noChangeAspect="1"/>
          </p:cNvGraphicFramePr>
          <p:nvPr>
            <p:extLst/>
          </p:nvPr>
        </p:nvGraphicFramePr>
        <p:xfrm>
          <a:off x="471488" y="4095313"/>
          <a:ext cx="69945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" name="Equation" r:id="rId6" imgW="2552930" imgH="123952" progId="Equation.3">
                  <p:embed/>
                </p:oleObj>
              </mc:Choice>
              <mc:Fallback>
                <p:oleObj name="Equation" r:id="rId6" imgW="2552930" imgH="123952" progId="Equation.3">
                  <p:embed/>
                  <p:pic>
                    <p:nvPicPr>
                      <p:cNvPr id="2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71488" y="4095313"/>
                        <a:ext cx="699452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"/>
          <p:cNvGraphicFramePr>
            <a:graphicFrameLocks noChangeAspect="1"/>
          </p:cNvGraphicFramePr>
          <p:nvPr>
            <p:extLst/>
          </p:nvPr>
        </p:nvGraphicFramePr>
        <p:xfrm>
          <a:off x="1884363" y="1150501"/>
          <a:ext cx="4935537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9" name="Equation" r:id="rId8" imgW="4371950" imgH="838200" progId="Equation.3">
                  <p:embed/>
                </p:oleObj>
              </mc:Choice>
              <mc:Fallback>
                <p:oleObj name="Equation" r:id="rId8" imgW="4371950" imgH="838200" progId="Equation.3">
                  <p:embed/>
                  <p:pic>
                    <p:nvPicPr>
                      <p:cNvPr id="2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884363" y="1150501"/>
                        <a:ext cx="4935537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>
            <p:extLst/>
          </p:nvPr>
        </p:nvGraphicFramePr>
        <p:xfrm>
          <a:off x="558800" y="1353701"/>
          <a:ext cx="1274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0" name="Equation" r:id="rId10" imgW="390334" imgH="104648" progId="Equation.3">
                  <p:embed/>
                </p:oleObj>
              </mc:Choice>
              <mc:Fallback>
                <p:oleObj name="Equation" r:id="rId10" imgW="390334" imgH="104648" progId="Equation.3">
                  <p:embed/>
                  <p:pic>
                    <p:nvPicPr>
                      <p:cNvPr id="2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8800" y="1353701"/>
                        <a:ext cx="1274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6"/>
          <p:cNvGraphicFramePr>
            <a:graphicFrameLocks noChangeAspect="1"/>
          </p:cNvGraphicFramePr>
          <p:nvPr>
            <p:extLst/>
          </p:nvPr>
        </p:nvGraphicFramePr>
        <p:xfrm>
          <a:off x="514350" y="2115701"/>
          <a:ext cx="79295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1" name="Equation" r:id="rId12" imgW="2905146" imgH="180848" progId="Equation.3">
                  <p:embed/>
                </p:oleObj>
              </mc:Choice>
              <mc:Fallback>
                <p:oleObj name="Equation" r:id="rId12" imgW="2905146" imgH="180848" progId="Equation.3">
                  <p:embed/>
                  <p:pic>
                    <p:nvPicPr>
                      <p:cNvPr id="2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14350" y="2115701"/>
                        <a:ext cx="79295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7"/>
          <p:cNvGraphicFramePr>
            <a:graphicFrameLocks noChangeAspect="1"/>
          </p:cNvGraphicFramePr>
          <p:nvPr>
            <p:extLst/>
          </p:nvPr>
        </p:nvGraphicFramePr>
        <p:xfrm>
          <a:off x="477838" y="2736413"/>
          <a:ext cx="77930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2" name="Equation" r:id="rId14" imgW="2857371" imgH="123952" progId="Equation.3">
                  <p:embed/>
                </p:oleObj>
              </mc:Choice>
              <mc:Fallback>
                <p:oleObj name="Equation" r:id="rId14" imgW="2857371" imgH="123952" progId="Equation.3">
                  <p:embed/>
                  <p:pic>
                    <p:nvPicPr>
                      <p:cNvPr id="2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77838" y="2736413"/>
                        <a:ext cx="77930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8"/>
          <p:cNvGraphicFramePr>
            <a:graphicFrameLocks noChangeAspect="1"/>
          </p:cNvGraphicFramePr>
          <p:nvPr>
            <p:extLst/>
          </p:nvPr>
        </p:nvGraphicFramePr>
        <p:xfrm>
          <a:off x="138113" y="4760476"/>
          <a:ext cx="896143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3" name="Equation" r:id="rId16" imgW="3305137" imgH="162052" progId="Equation.3">
                  <p:embed/>
                </p:oleObj>
              </mc:Choice>
              <mc:Fallback>
                <p:oleObj name="Equation" r:id="rId16" imgW="3305137" imgH="162052" progId="Equation.3">
                  <p:embed/>
                  <p:pic>
                    <p:nvPicPr>
                      <p:cNvPr id="3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38113" y="4760476"/>
                        <a:ext cx="8961437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9"/>
          <p:cNvGraphicFramePr>
            <a:graphicFrameLocks noChangeAspect="1"/>
          </p:cNvGraphicFramePr>
          <p:nvPr>
            <p:extLst/>
          </p:nvPr>
        </p:nvGraphicFramePr>
        <p:xfrm>
          <a:off x="261938" y="5444688"/>
          <a:ext cx="76962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4" name="Equation" r:id="rId18" imgW="2819252" imgH="123952" progId="Equation.3">
                  <p:embed/>
                </p:oleObj>
              </mc:Choice>
              <mc:Fallback>
                <p:oleObj name="Equation" r:id="rId18" imgW="2819252" imgH="123952" progId="Equation.3">
                  <p:embed/>
                  <p:pic>
                    <p:nvPicPr>
                      <p:cNvPr id="3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1938" y="5444688"/>
                        <a:ext cx="769620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1"/>
          <p:cNvGraphicFramePr>
            <a:graphicFrameLocks noChangeAspect="1"/>
          </p:cNvGraphicFramePr>
          <p:nvPr>
            <p:extLst/>
          </p:nvPr>
        </p:nvGraphicFramePr>
        <p:xfrm>
          <a:off x="7027863" y="685363"/>
          <a:ext cx="172243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5" name="Equation" r:id="rId20" imgW="609389" imgH="314452" progId="Equation.3">
                  <p:embed/>
                </p:oleObj>
              </mc:Choice>
              <mc:Fallback>
                <p:oleObj name="Equation" r:id="rId20" imgW="609389" imgH="314452" progId="Equation.3">
                  <p:embed/>
                  <p:pic>
                    <p:nvPicPr>
                      <p:cNvPr id="3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27863" y="685363"/>
                        <a:ext cx="172243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22"/>
          <p:cNvSpPr txBox="1">
            <a:spLocks noChangeArrowheads="1"/>
          </p:cNvSpPr>
          <p:nvPr/>
        </p:nvSpPr>
        <p:spPr bwMode="black">
          <a:xfrm>
            <a:off x="309563" y="6079018"/>
            <a:ext cx="6032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en-US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1928 </a:t>
            </a:r>
            <a:r>
              <a:rPr lang="en-US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  12  = 1928(12) </a:t>
            </a:r>
            <a:r>
              <a:rPr lang="en-US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58763" y="6157940"/>
            <a:ext cx="5969000" cy="444939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black">
          <a:xfrm>
            <a:off x="6261100" y="6032296"/>
            <a:ext cx="2957513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ts val="1700"/>
              </a:lnSpc>
              <a:spcBef>
                <a:spcPts val="600"/>
              </a:spcBef>
              <a:defRPr/>
            </a:pPr>
            <a:r>
              <a:rPr lang="it-IT" alt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soluzione coincide con la precedente ma in realtà è scorretta…</a:t>
            </a:r>
          </a:p>
        </p:txBody>
      </p:sp>
    </p:spTree>
    <p:extLst>
      <p:ext uri="{BB962C8B-B14F-4D97-AF65-F5344CB8AC3E}">
        <p14:creationId xmlns:p14="http://schemas.microsoft.com/office/powerpoint/2010/main" val="31213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(1/6)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black">
          <a:xfrm>
            <a:off x="425450" y="1027113"/>
            <a:ext cx="85169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Pb.: nella nuova equazione per sostituzione:</a:t>
            </a:r>
          </a:p>
        </p:txBody>
      </p:sp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496888" y="1506538"/>
          <a:ext cx="42751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" name="Equation" r:id="rId4" imgW="1514579" imgH="314452" progId="Equation.3">
                  <p:embed/>
                </p:oleObj>
              </mc:Choice>
              <mc:Fallback>
                <p:oleObj name="Equation" r:id="rId4" imgW="1514579" imgH="314452" progId="Equation.3">
                  <p:embed/>
                  <p:pic>
                    <p:nvPicPr>
                      <p:cNvPr id="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96888" y="1506538"/>
                        <a:ext cx="42751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black">
          <a:xfrm>
            <a:off x="412750" y="2689225"/>
            <a:ext cx="85169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di fatto le variabili/ingressi 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dipendendo entrambe da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sono correlate!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black">
          <a:xfrm>
            <a:off x="361950" y="3913188"/>
            <a:ext cx="8516938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Nel caso specifico calcolato in precedenza, con i valori delle incertezze sulle tensioni sostanzialmente trascurabili rispetto alle incertezze sulle resistenze, l’incertezza finale era praticamente solo funzione delle incertezze sulle resistenze </a:t>
            </a:r>
            <a:b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non di quelle sulle tensioni. Allora, </a:t>
            </a:r>
            <a:r>
              <a:rPr lang="it-IT" altLang="it-IT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avere trascurato la correlazione tra </a:t>
            </a:r>
            <a:r>
              <a:rPr lang="it-IT" altLang="it-IT" sz="24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4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, che </a:t>
            </a:r>
            <a:r>
              <a:rPr lang="it-IT" altLang="it-IT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è un errore</a:t>
            </a: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non aveva portato </a:t>
            </a:r>
            <a:b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 conseguenze sul risultato. Tuttavia …</a:t>
            </a:r>
            <a:endParaRPr lang="it-IT" altLang="it-IT" sz="2400" i="1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4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(2/6)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black">
          <a:xfrm>
            <a:off x="300038" y="996950"/>
            <a:ext cx="86534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… nel medesimo esercizio proviamo a incrementare i 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valori delle incertezze sulle tensioni  ( ad es. prendiamo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)=20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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)=100 </a:t>
            </a:r>
            <a:r>
              <a:rPr lang="it-IT" altLang="it-IT" sz="2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mV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)=80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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)=0.23 V )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ripetiamo i calcoli. Naturalmente 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1928.7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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Con il metodo generale, che rimane corretto, otteniamo una incertezza </a:t>
            </a:r>
            <a:r>
              <a:rPr lang="it-IT" altLang="it-IT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</a:t>
            </a:r>
            <a:r>
              <a:rPr lang="it-IT" altLang="it-IT" sz="24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GEN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diversa da quella che otteniamo con il metodo per sostituzione </a:t>
            </a:r>
            <a:r>
              <a:rPr lang="it-IT" altLang="it-IT" sz="24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</a:t>
            </a:r>
            <a:r>
              <a:rPr lang="it-IT" altLang="it-IT" sz="24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SOST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che evidentemente è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errata dato che non si è tenuto conto della correlazione </a:t>
            </a:r>
            <a:b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tra i due ingressi  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black">
          <a:xfrm>
            <a:off x="782638" y="4518025"/>
            <a:ext cx="7245350" cy="595313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</a:t>
            </a:r>
            <a:r>
              <a:rPr lang="it-IT" altLang="it-IT" sz="32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SOST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120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W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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’</a:t>
            </a:r>
            <a:r>
              <a:rPr lang="it-IT" altLang="it-IT" sz="32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GEN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3200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= 170 </a:t>
            </a:r>
            <a:r>
              <a:rPr lang="it-IT" altLang="it-IT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W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black">
          <a:xfrm>
            <a:off x="306387" y="5295900"/>
            <a:ext cx="8451357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L’incertezza di 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ottenuta dalla formula per sostituzione 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ma trascurando erroneamente le correlazioni,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viene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ad essere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sottostimata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</a:t>
            </a:r>
            <a:r>
              <a:rPr lang="it-IT" altLang="it-IT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E’ scorretta in linea di principio e questa volta anche errata come valore.</a:t>
            </a:r>
          </a:p>
        </p:txBody>
      </p:sp>
    </p:spTree>
    <p:extLst>
      <p:ext uri="{BB962C8B-B14F-4D97-AF65-F5344CB8AC3E}">
        <p14:creationId xmlns:p14="http://schemas.microsoft.com/office/powerpoint/2010/main" val="288802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(3/6)</a:t>
            </a: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276225" y="1706563"/>
          <a:ext cx="58467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0" name="Equation" r:id="rId4" imgW="2523960" imgH="409448" progId="Equation.3">
                  <p:embed/>
                </p:oleObj>
              </mc:Choice>
              <mc:Fallback>
                <p:oleObj name="Equation" r:id="rId4" imgW="2523960" imgH="409448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6225" y="1706563"/>
                        <a:ext cx="5846763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1470025" y="2805113"/>
          <a:ext cx="45339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1" name="Equation" r:id="rId6" imgW="1943032" imgH="409448" progId="Equation.3">
                  <p:embed/>
                </p:oleObj>
              </mc:Choice>
              <mc:Fallback>
                <p:oleObj name="Equation" r:id="rId6" imgW="1943032" imgH="409448" progId="Equation.3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470025" y="2805113"/>
                        <a:ext cx="45339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black">
          <a:xfrm>
            <a:off x="160338" y="1174750"/>
            <a:ext cx="883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Nei due casi/metodi, GENerale e per SOSTituzione, calcoliamo: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03188" y="4208463"/>
          <a:ext cx="8888412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2" name="Equation" r:id="rId8" imgW="3552654" imgH="409448" progId="Equation.3">
                  <p:embed/>
                </p:oleObj>
              </mc:Choice>
              <mc:Fallback>
                <p:oleObj name="Equation" r:id="rId8" imgW="3552654" imgH="409448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03188" y="4208463"/>
                        <a:ext cx="8888412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1433513" y="5461000"/>
          <a:ext cx="510540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3" name="Equation" r:id="rId10" imgW="1990808" imgH="371348" progId="Equation.3">
                  <p:embed/>
                </p:oleObj>
              </mc:Choice>
              <mc:Fallback>
                <p:oleObj name="Equation" r:id="rId10" imgW="1990808" imgH="371348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433513" y="5461000"/>
                        <a:ext cx="510540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1">
            <a:extLst>
              <a:ext uri="{FF2B5EF4-FFF2-40B4-BE49-F238E27FC236}">
                <a16:creationId xmlns:a16="http://schemas.microsoft.com/office/drawing/2014/main" id="{76514F9D-5845-4126-AB3B-F7FCFF6D662B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6746576" y="5842337"/>
            <a:ext cx="26033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qui si è tenuto conto di un coeff. di corr. tra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endParaRPr lang="it-IT" altLang="it-IT" sz="2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6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Errori </a:t>
            </a: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 Incertezza</a:t>
            </a:r>
            <a:endParaRPr lang="it-IT" altLang="it-IT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black">
          <a:xfrm>
            <a:off x="147638" y="939800"/>
            <a:ext cx="8650287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Date le incongruenze logiche della teoria degli errori, a fine anni ‘70 il </a:t>
            </a:r>
            <a:r>
              <a:rPr lang="it-IT" altLang="it-IT" sz="2400" u="sng" dirty="0">
                <a:solidFill>
                  <a:srgbClr val="FFFF00"/>
                </a:solidFill>
                <a:latin typeface="Book Antiqua" panose="02040602050305030304" pitchFamily="18" charset="0"/>
              </a:rPr>
              <a:t>CIPM</a:t>
            </a:r>
            <a:r>
              <a:rPr lang="it-IT" altLang="it-IT" sz="2400" dirty="0">
                <a:latin typeface="Book Antiqua" panose="02040602050305030304" pitchFamily="18" charset="0"/>
              </a:rPr>
              <a:t> incaricò un Gruppo di Lavoro di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definire procedure unificate per l’espressione dell’</a:t>
            </a:r>
            <a:r>
              <a:rPr lang="it-IT" altLang="it-IT" sz="2400" u="sng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 di misura</a:t>
            </a:r>
            <a:endParaRPr lang="it-IT" altLang="it-IT" sz="2400" u="sng" dirty="0">
              <a:latin typeface="Book Antiqua" panose="02040602050305030304" pitchFamily="18" charset="0"/>
            </a:endParaRPr>
          </a:p>
        </p:txBody>
      </p:sp>
      <p:sp>
        <p:nvSpPr>
          <p:cNvPr id="313348" name="Rectangle 4"/>
          <p:cNvSpPr>
            <a:spLocks noChangeArrowheads="1"/>
          </p:cNvSpPr>
          <p:nvPr/>
        </p:nvSpPr>
        <p:spPr bwMode="black">
          <a:xfrm>
            <a:off x="119063" y="2001838"/>
            <a:ext cx="88709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latin typeface="Book Antiqua" panose="02040602050305030304" pitchFamily="18" charset="0"/>
              </a:rPr>
              <a:t>Una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corretta analisi statistica della variabilità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di una misura consente di risolvere in maniera soddisfacente il problema di esprimere </a:t>
            </a:r>
            <a:r>
              <a:rPr lang="it-IT" altLang="it-IT" sz="3600" dirty="0">
                <a:latin typeface="Book Antiqua" panose="02040602050305030304" pitchFamily="18" charset="0"/>
              </a:rPr>
              <a:t>l’</a:t>
            </a:r>
            <a:r>
              <a:rPr lang="it-IT" altLang="it-IT" sz="3600" b="1" dirty="0">
                <a:solidFill>
                  <a:srgbClr val="FFFF00"/>
                </a:solidFill>
                <a:latin typeface="Book Antiqua" panose="02040602050305030304" pitchFamily="18" charset="0"/>
              </a:rPr>
              <a:t>incertezza standard di misura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grandezza, valutata secondo procedure convenzionali, </a:t>
            </a:r>
            <a:b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che esprime il nostro grado di non conoscenza del misurando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)</a:t>
            </a:r>
            <a:endParaRPr lang="it-IT" altLang="it-IT" dirty="0">
              <a:latin typeface="Book Antiqua" panose="02040602050305030304" pitchFamily="18" charset="0"/>
            </a:endParaRP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black">
          <a:xfrm>
            <a:off x="127000" y="4356014"/>
            <a:ext cx="9017000" cy="215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444500" algn="l"/>
                <a:tab pos="723900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444500" algn="l"/>
                <a:tab pos="723900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444500" algn="l"/>
                <a:tab pos="723900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444500" algn="l"/>
                <a:tab pos="723900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10000"/>
              </a:spcBef>
              <a:spcAft>
                <a:spcPct val="20000"/>
              </a:spcAft>
              <a:buClr>
                <a:schemeClr val="tx1"/>
              </a:buClr>
              <a:buFontTx/>
              <a:buNone/>
              <a:defRPr/>
            </a:pP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2 </a:t>
            </a:r>
            <a:r>
              <a:rPr lang="it-IT" altLang="it-IT" u="sng" dirty="0">
                <a:solidFill>
                  <a:srgbClr val="FFFF00"/>
                </a:solidFill>
                <a:latin typeface="Book Antiqua" panose="02040602050305030304" pitchFamily="18" charset="0"/>
              </a:rPr>
              <a:t>categorie di stima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dell’incertezza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A	-	stima con metodi statistici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su un</a:t>
            </a:r>
            <a:r>
              <a:rPr lang="it-IT" altLang="it-IT" dirty="0">
                <a:latin typeface="Book Antiqua" panose="02040602050305030304" pitchFamily="18" charset="0"/>
              </a:rPr>
              <a:t> insieme, 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		o </a:t>
            </a: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campione</a:t>
            </a:r>
            <a:r>
              <a:rPr lang="it-IT" altLang="it-IT" dirty="0">
                <a:latin typeface="Book Antiqua" panose="02040602050305030304" pitchFamily="18" charset="0"/>
              </a:rPr>
              <a:t>,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di misure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ripetute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b="1" dirty="0">
                <a:solidFill>
                  <a:srgbClr val="FFFF00"/>
                </a:solidFill>
                <a:latin typeface="Book Antiqua" panose="02040602050305030304" pitchFamily="18" charset="0"/>
              </a:rPr>
              <a:t>B	-  stima effettuata in altro modo</a:t>
            </a:r>
            <a:r>
              <a:rPr lang="it-IT" altLang="it-IT" dirty="0">
                <a:latin typeface="Book Antiqua" panose="02040602050305030304" pitchFamily="18" charset="0"/>
              </a:rPr>
              <a:t> </a:t>
            </a:r>
            <a:r>
              <a:rPr lang="it-IT" altLang="it-IT" sz="3000" dirty="0">
                <a:latin typeface="Book Antiqua" panose="02040602050305030304" pitchFamily="18" charset="0"/>
              </a:rPr>
              <a:t>(</a:t>
            </a:r>
            <a:r>
              <a:rPr lang="it-IT" altLang="it-IT" sz="3000" i="1" dirty="0">
                <a:latin typeface="Book Antiqua" panose="02040602050305030304" pitchFamily="18" charset="0"/>
              </a:rPr>
              <a:t>e</a:t>
            </a:r>
            <a:r>
              <a:rPr lang="it-IT" altLang="it-IT" sz="3000" dirty="0">
                <a:latin typeface="Book Antiqua" panose="02040602050305030304" pitchFamily="18" charset="0"/>
              </a:rPr>
              <a:t>.</a:t>
            </a:r>
            <a:r>
              <a:rPr lang="it-IT" altLang="it-IT" sz="3000" i="1" dirty="0">
                <a:latin typeface="Book Antiqua" panose="02040602050305030304" pitchFamily="18" charset="0"/>
              </a:rPr>
              <a:t>g</a:t>
            </a:r>
            <a:r>
              <a:rPr lang="it-IT" altLang="it-IT" sz="3000" dirty="0">
                <a:latin typeface="Book Antiqua" panose="02040602050305030304" pitchFamily="18" charset="0"/>
              </a:rPr>
              <a:t>. mediante</a:t>
            </a:r>
            <a:br>
              <a:rPr lang="it-IT" altLang="it-IT" dirty="0">
                <a:latin typeface="Book Antiqua" panose="02040602050305030304" pitchFamily="18" charset="0"/>
              </a:rPr>
            </a:br>
            <a:r>
              <a:rPr lang="it-IT" altLang="it-IT" dirty="0">
                <a:latin typeface="Book Antiqua" panose="02040602050305030304" pitchFamily="18" charset="0"/>
              </a:rPr>
              <a:t>		</a:t>
            </a:r>
            <a:r>
              <a:rPr lang="it-IT" altLang="it-IT" sz="3000" dirty="0">
                <a:latin typeface="Book Antiqua" panose="02040602050305030304" pitchFamily="18" charset="0"/>
              </a:rPr>
              <a:t>conoscenze a priori o proprietà della misura)</a:t>
            </a:r>
          </a:p>
        </p:txBody>
      </p:sp>
    </p:spTree>
    <p:extLst>
      <p:ext uri="{BB962C8B-B14F-4D97-AF65-F5344CB8AC3E}">
        <p14:creationId xmlns:p14="http://schemas.microsoft.com/office/powerpoint/2010/main" val="395364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8" grpId="0"/>
      <p:bldP spid="31334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(4/6)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black">
          <a:xfrm>
            <a:off x="160338" y="1174750"/>
            <a:ext cx="883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Risistemando i termini nella  seconda espressione, otteniamo: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785813" y="1739900"/>
          <a:ext cx="69945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9" name="Equation" r:id="rId4" imgW="2467036" imgH="190500" progId="Equation.3">
                  <p:embed/>
                </p:oleObj>
              </mc:Choice>
              <mc:Fallback>
                <p:oleObj name="Equation" r:id="rId4" imgW="2467036" imgH="190500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85813" y="1739900"/>
                        <a:ext cx="69945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2386013" y="2601913"/>
          <a:ext cx="5446712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0" name="Equation" r:id="rId6" imgW="1990808" imgH="371348" progId="Equation.3">
                  <p:embed/>
                </p:oleObj>
              </mc:Choice>
              <mc:Fallback>
                <p:oleObj name="Equation" r:id="rId6" imgW="1990808" imgH="371348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386013" y="2601913"/>
                        <a:ext cx="5446712" cy="124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black">
          <a:xfrm>
            <a:off x="122238" y="4019550"/>
            <a:ext cx="883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in termini di incertezze relative ed errore da correlazione: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668338" y="4508500"/>
          <a:ext cx="68214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1" name="Equation" r:id="rId8" imgW="2400456" imgH="190500" progId="Equation.3">
                  <p:embed/>
                </p:oleObj>
              </mc:Choice>
              <mc:Fallback>
                <p:oleObj name="Equation" r:id="rId8" imgW="2400456" imgH="19050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68338" y="4508500"/>
                        <a:ext cx="6821487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303463" y="5332413"/>
          <a:ext cx="5840412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2" name="Equation" r:id="rId10" imgW="2143282" imgH="371348" progId="Equation.3">
                  <p:embed/>
                </p:oleObj>
              </mc:Choice>
              <mc:Fallback>
                <p:oleObj name="Equation" r:id="rId10" imgW="2143282" imgH="371348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303463" y="5332413"/>
                        <a:ext cx="5840412" cy="124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2163763" y="5364163"/>
            <a:ext cx="6153150" cy="1222375"/>
          </a:xfrm>
          <a:prstGeom prst="rect">
            <a:avLst/>
          </a:prstGeom>
          <a:noFill/>
          <a:ln w="254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/>
        </p:nvGraphicFramePr>
        <p:xfrm>
          <a:off x="230188" y="5969000"/>
          <a:ext cx="151606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3" name="Equation" r:id="rId12" imgW="447767" imgH="152400" progId="Equation.3">
                  <p:embed/>
                </p:oleObj>
              </mc:Choice>
              <mc:Fallback>
                <p:oleObj name="Equation" r:id="rId12" imgW="447767" imgH="152400" progId="Equation.3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30188" y="5969000"/>
                        <a:ext cx="1516062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1320800" y="6005513"/>
            <a:ext cx="741363" cy="196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black">
          <a:xfrm>
            <a:off x="198438" y="5264150"/>
            <a:ext cx="1465262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it-IT" altLang="it-IT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adddendum</a:t>
            </a:r>
            <a:r>
              <a:rPr lang="it-IT" altLang="it-IT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dovuto alla correlazione</a:t>
            </a:r>
          </a:p>
        </p:txBody>
      </p:sp>
    </p:spTree>
    <p:extLst>
      <p:ext uri="{BB962C8B-B14F-4D97-AF65-F5344CB8AC3E}">
        <p14:creationId xmlns:p14="http://schemas.microsoft.com/office/powerpoint/2010/main" val="3469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(5/6)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160338" y="1085850"/>
            <a:ext cx="883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cui è possibilile ricavare: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black">
          <a:xfrm>
            <a:off x="173038" y="3292475"/>
            <a:ext cx="883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che sostituendo i valori numerici porta a: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382588" y="1473200"/>
          <a:ext cx="6670675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3" name="Equation" r:id="rId4" imgW="2981383" imgH="647700" progId="Equation.3">
                  <p:embed/>
                </p:oleObj>
              </mc:Choice>
              <mc:Fallback>
                <p:oleObj name="Equation" r:id="rId4" imgW="2981383" imgH="6477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2588" y="1473200"/>
                        <a:ext cx="6670675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28871"/>
              </p:ext>
            </p:extLst>
          </p:nvPr>
        </p:nvGraphicFramePr>
        <p:xfrm>
          <a:off x="411163" y="3578225"/>
          <a:ext cx="7754937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4" name="Equation" r:id="rId6" imgW="3914526" imgH="962152" progId="Equation.3">
                  <p:embed/>
                </p:oleObj>
              </mc:Choice>
              <mc:Fallback>
                <p:oleObj name="Equation" r:id="rId6" imgW="3914526" imgH="962152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1163" y="3578225"/>
                        <a:ext cx="7754937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black">
          <a:xfrm>
            <a:off x="177800" y="5692775"/>
            <a:ext cx="8831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ed infine la covarianza non nulla è: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276225" y="6078538"/>
          <a:ext cx="87280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5" name="Equation" r:id="rId8" imgW="4591005" imgH="190500" progId="Equation.3">
                  <p:embed/>
                </p:oleObj>
              </mc:Choice>
              <mc:Fallback>
                <p:oleObj name="Equation" r:id="rId8" imgW="4591005" imgH="190500" progId="Equation.3">
                  <p:embed/>
                  <p:pic>
                    <p:nvPicPr>
                      <p:cNvPr id="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6225" y="6078538"/>
                        <a:ext cx="87280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arrotondato 1"/>
          <p:cNvSpPr/>
          <p:nvPr/>
        </p:nvSpPr>
        <p:spPr bwMode="auto">
          <a:xfrm>
            <a:off x="2191265" y="4198917"/>
            <a:ext cx="337751" cy="331894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3" name="Rettangolo arrotondato 12"/>
          <p:cNvSpPr/>
          <p:nvPr/>
        </p:nvSpPr>
        <p:spPr bwMode="auto">
          <a:xfrm>
            <a:off x="2055341" y="5265631"/>
            <a:ext cx="337751" cy="331894"/>
          </a:xfrm>
          <a:prstGeom prst="roundRect">
            <a:avLst/>
          </a:prstGeom>
          <a:solidFill>
            <a:srgbClr val="FFFF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73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6045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>
                <a:solidFill>
                  <a:srgbClr val="969696"/>
                </a:solidFill>
                <a:latin typeface="Book Antiqua" panose="02040602050305030304" pitchFamily="18" charset="0"/>
              </a:rPr>
              <a:t>Pb. ESE circuito elettrico (6/6)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160338" y="984250"/>
            <a:ext cx="8831262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50000"/>
              </a:spcBef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osserva che essendo 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)&lt;0  e  (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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/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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)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&lt;0, l’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addendum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alla somma delle incertezze relative, dovuto alla correlazione tra le variabili di ingresso </a:t>
            </a:r>
            <a:b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D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), è di fatto un addendo positivo che, se trascurato, porta a sottostimare l’incertezza 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black">
          <a:xfrm>
            <a:off x="211138" y="3168650"/>
            <a:ext cx="8653462" cy="175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L’esercizio svolto mostra chiaramente quanto sia insidioso, 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complesso, dover operare tenendo in conto le correlazioni tra le variabili di ingresso in una equazione della misura.</a:t>
            </a:r>
            <a:b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Ove sussistano dubbi circa eventuali correlazioni tra ingressi, è necessario ricordare ed utilizzare la </a:t>
            </a:r>
            <a:r>
              <a:rPr lang="it-IT" altLang="it-IT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relazione generale</a:t>
            </a: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095375" y="4854575"/>
          <a:ext cx="6189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7" name="Equation" r:id="rId4" imgW="2485841" imgH="381000" progId="Equation.3">
                  <p:embed/>
                </p:oleObj>
              </mc:Choice>
              <mc:Fallback>
                <p:oleObj name="Equation" r:id="rId4" imgW="2485841" imgH="381000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095375" y="4854575"/>
                        <a:ext cx="618966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black">
          <a:xfrm>
            <a:off x="228600" y="5937250"/>
            <a:ext cx="865346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4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oppure quando si utilizza la formula semplificata per ingressi indipendenti tale “ipotesi” deve essere chiaramente enunciata</a:t>
            </a:r>
          </a:p>
        </p:txBody>
      </p:sp>
    </p:spTree>
    <p:extLst>
      <p:ext uri="{BB962C8B-B14F-4D97-AF65-F5344CB8AC3E}">
        <p14:creationId xmlns:p14="http://schemas.microsoft.com/office/powerpoint/2010/main" val="324687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Compatibilità tra due misure </a:t>
            </a:r>
            <a:r>
              <a:rPr lang="it-IT" altLang="it-IT" i="1" dirty="0">
                <a:solidFill>
                  <a:schemeClr val="tx1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baseline="-25000" dirty="0">
                <a:solidFill>
                  <a:schemeClr val="tx1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dirty="0">
                <a:solidFill>
                  <a:schemeClr val="tx1"/>
                </a:solidFill>
                <a:latin typeface="Book Antiqua" panose="02040602050305030304" pitchFamily="18" charset="0"/>
              </a:rPr>
              <a:t> e </a:t>
            </a:r>
            <a:r>
              <a:rPr lang="it-IT" altLang="it-IT" i="1" dirty="0">
                <a:solidFill>
                  <a:schemeClr val="tx1"/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baseline="-25000" dirty="0">
                <a:solidFill>
                  <a:schemeClr val="tx1"/>
                </a:solidFill>
                <a:latin typeface="Book Antiqua" panose="02040602050305030304" pitchFamily="18" charset="0"/>
              </a:rPr>
              <a:t>2</a:t>
            </a:r>
            <a:endParaRPr lang="el-GR" altLang="it-IT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444419" name="Object 3"/>
          <p:cNvGraphicFramePr>
            <a:graphicFrameLocks noChangeAspect="1"/>
          </p:cNvGraphicFramePr>
          <p:nvPr/>
        </p:nvGraphicFramePr>
        <p:xfrm>
          <a:off x="904875" y="2689225"/>
          <a:ext cx="73882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Equation" r:id="rId4" imgW="6877150" imgH="419135" progId="Equation.3">
                  <p:embed/>
                </p:oleObj>
              </mc:Choice>
              <mc:Fallback>
                <p:oleObj name="Equation" r:id="rId4" imgW="6877150" imgH="4191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904875" y="2689225"/>
                        <a:ext cx="73882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4420" name="Group 4"/>
          <p:cNvGrpSpPr>
            <a:grpSpLocks/>
          </p:cNvGrpSpPr>
          <p:nvPr/>
        </p:nvGrpSpPr>
        <p:grpSpPr bwMode="auto">
          <a:xfrm>
            <a:off x="700088" y="917575"/>
            <a:ext cx="7966075" cy="1570038"/>
            <a:chOff x="448" y="1207"/>
            <a:chExt cx="5018" cy="989"/>
          </a:xfrm>
        </p:grpSpPr>
        <p:sp>
          <p:nvSpPr>
            <p:cNvPr id="444421" name="Text Box 5"/>
            <p:cNvSpPr txBox="1">
              <a:spLocks noChangeArrowheads="1"/>
            </p:cNvSpPr>
            <p:nvPr/>
          </p:nvSpPr>
          <p:spPr bwMode="black">
            <a:xfrm>
              <a:off x="448" y="1302"/>
              <a:ext cx="1717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distanza tra i due risultati</a:t>
              </a:r>
            </a:p>
          </p:txBody>
        </p:sp>
        <p:sp>
          <p:nvSpPr>
            <p:cNvPr id="444422" name="Text Box 6"/>
            <p:cNvSpPr txBox="1">
              <a:spLocks noChangeArrowheads="1"/>
            </p:cNvSpPr>
            <p:nvPr/>
          </p:nvSpPr>
          <p:spPr bwMode="black">
            <a:xfrm>
              <a:off x="2763" y="1207"/>
              <a:ext cx="2703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“somma</a:t>
              </a:r>
              <a:r>
                <a:rPr lang="it-IT" altLang="it-IT" sz="3200" baseline="30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2</a:t>
              </a:r>
              <a:r>
                <a:rPr lang="it-IT" altLang="it-IT" sz="32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incertezze” associate alle due misure</a:t>
              </a:r>
              <a:r>
                <a:rPr lang="it-IT" altLang="it-IT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Book Antiqua" panose="02040602050305030304" pitchFamily="18" charset="0"/>
                </a:rPr>
                <a:t> (anche INC estese)</a:t>
              </a:r>
            </a:p>
          </p:txBody>
        </p:sp>
        <p:graphicFrame>
          <p:nvGraphicFramePr>
            <p:cNvPr id="5131" name="Object 7"/>
            <p:cNvGraphicFramePr>
              <a:graphicFrameLocks noChangeAspect="1"/>
            </p:cNvGraphicFramePr>
            <p:nvPr/>
          </p:nvGraphicFramePr>
          <p:xfrm>
            <a:off x="2304" y="1492"/>
            <a:ext cx="218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4" name="Equation" r:id="rId6" imgW="104845" imgH="152630" progId="Equation.3">
                    <p:embed/>
                  </p:oleObj>
                </mc:Choice>
                <mc:Fallback>
                  <p:oleObj name="Equation" r:id="rId6" imgW="104845" imgH="15263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04" y="1492"/>
                          <a:ext cx="218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44424" name="Picture 8" descr="compatibilita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" y="3616325"/>
            <a:ext cx="8599488" cy="283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4425" name="Rectangle 9"/>
          <p:cNvSpPr>
            <a:spLocks noChangeArrowheads="1"/>
          </p:cNvSpPr>
          <p:nvPr/>
        </p:nvSpPr>
        <p:spPr bwMode="black">
          <a:xfrm>
            <a:off x="800100" y="2606675"/>
            <a:ext cx="7635875" cy="762000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476500" y="3998913"/>
          <a:ext cx="32781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9" imgW="2197080" imgH="342720" progId="Equation.DSMT4">
                  <p:embed/>
                </p:oleObj>
              </mc:Choice>
              <mc:Fallback>
                <p:oleObj name="Equation" r:id="rId9" imgW="2197080" imgH="342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76500" y="3998913"/>
                        <a:ext cx="327818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4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44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61963" y="-101600"/>
            <a:ext cx="8053387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Media pesata</a:t>
            </a:r>
          </a:p>
        </p:txBody>
      </p:sp>
      <p:sp>
        <p:nvSpPr>
          <p:cNvPr id="446467" name="Text Box 3"/>
          <p:cNvSpPr txBox="1">
            <a:spLocks noChangeArrowheads="1"/>
          </p:cNvSpPr>
          <p:nvPr/>
        </p:nvSpPr>
        <p:spPr bwMode="black">
          <a:xfrm>
            <a:off x="101600" y="833438"/>
            <a:ext cx="830897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Media pesata</a:t>
            </a:r>
            <a:r>
              <a:rPr lang="it-IT" altLang="it-IT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tra misure compatibili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b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nel caso di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risultati di misura compatibili, indipendenti e normalmente distribuiti, </a:t>
            </a:r>
            <a:b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</a:t>
            </a:r>
            <a:r>
              <a:rPr lang="it-IT" altLang="it-IT" sz="32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miglior stima della misura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</a:t>
            </a:r>
          </a:p>
        </p:txBody>
      </p:sp>
      <p:graphicFrame>
        <p:nvGraphicFramePr>
          <p:cNvPr id="446468" name="Object 4"/>
          <p:cNvGraphicFramePr>
            <a:graphicFrameLocks noChangeAspect="1"/>
          </p:cNvGraphicFramePr>
          <p:nvPr/>
        </p:nvGraphicFramePr>
        <p:xfrm>
          <a:off x="600075" y="2635250"/>
          <a:ext cx="54832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4" imgW="1819225" imgH="743056" progId="Equation.3">
                  <p:embed/>
                </p:oleObj>
              </mc:Choice>
              <mc:Fallback>
                <p:oleObj name="Equation" r:id="rId4" imgW="1819225" imgH="74305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00075" y="2635250"/>
                        <a:ext cx="548322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6469" name="Object 5"/>
          <p:cNvGraphicFramePr>
            <a:graphicFrameLocks noChangeAspect="1"/>
          </p:cNvGraphicFramePr>
          <p:nvPr/>
        </p:nvGraphicFramePr>
        <p:xfrm>
          <a:off x="7002463" y="3443288"/>
          <a:ext cx="1676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6" imgW="1552565" imgH="790424" progId="Equation.3">
                  <p:embed/>
                </p:oleObj>
              </mc:Choice>
              <mc:Fallback>
                <p:oleObj name="Equation" r:id="rId6" imgW="1552565" imgH="7904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02463" y="3443288"/>
                        <a:ext cx="1676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6470" name="Text Box 6"/>
          <p:cNvSpPr txBox="1">
            <a:spLocks noChangeArrowheads="1"/>
          </p:cNvSpPr>
          <p:nvPr/>
        </p:nvSpPr>
        <p:spPr bwMode="black">
          <a:xfrm>
            <a:off x="147638" y="5205413"/>
            <a:ext cx="899636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 </a:t>
            </a:r>
            <a:r>
              <a:rPr lang="it-IT" altLang="it-IT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pesi </a:t>
            </a:r>
            <a:r>
              <a:rPr lang="it-IT" altLang="it-IT" sz="28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w</a:t>
            </a:r>
            <a:r>
              <a:rPr lang="it-IT" altLang="it-IT" sz="2800" b="1" i="1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sono i reciproci delle varianze stimate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dunque indicano il grado di confidenza che abbiamo sugli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28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: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b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se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24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è basso la </a:t>
            </a:r>
            <a:r>
              <a:rPr lang="it-IT" altLang="it-IT" sz="2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è "credibile“ e allora il suo peso è alto</a:t>
            </a:r>
            <a:endParaRPr lang="it-IT" altLang="it-IT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7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-635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della media pesata</a:t>
            </a:r>
          </a:p>
        </p:txBody>
      </p:sp>
      <p:graphicFrame>
        <p:nvGraphicFramePr>
          <p:cNvPr id="177157" name="Object 3"/>
          <p:cNvGraphicFramePr>
            <a:graphicFrameLocks noChangeAspect="1"/>
          </p:cNvGraphicFramePr>
          <p:nvPr/>
        </p:nvGraphicFramePr>
        <p:xfrm>
          <a:off x="1614488" y="815975"/>
          <a:ext cx="4860925" cy="170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Equation" r:id="rId4" imgW="1676560" imgH="514350" progId="Equation.3">
                  <p:embed/>
                </p:oleObj>
              </mc:Choice>
              <mc:Fallback>
                <p:oleObj name="Equation" r:id="rId4" imgW="1676560" imgH="51435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14488" y="815975"/>
                        <a:ext cx="4860925" cy="170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6" name="Text Box 4"/>
          <p:cNvSpPr txBox="1">
            <a:spLocks noChangeArrowheads="1"/>
          </p:cNvSpPr>
          <p:nvPr/>
        </p:nvSpPr>
        <p:spPr bwMode="black">
          <a:xfrm>
            <a:off x="293688" y="4276725"/>
            <a:ext cx="84851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Sia                        la somma dei pesi, allora:</a:t>
            </a:r>
          </a:p>
        </p:txBody>
      </p:sp>
      <p:graphicFrame>
        <p:nvGraphicFramePr>
          <p:cNvPr id="448517" name="Object 5"/>
          <p:cNvGraphicFramePr>
            <a:graphicFrameLocks noChangeAspect="1"/>
          </p:cNvGraphicFramePr>
          <p:nvPr/>
        </p:nvGraphicFramePr>
        <p:xfrm>
          <a:off x="1122363" y="4033838"/>
          <a:ext cx="205581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Equation" r:id="rId6" imgW="676465" imgH="314352" progId="Equation.3">
                  <p:embed/>
                </p:oleObj>
              </mc:Choice>
              <mc:Fallback>
                <p:oleObj name="Equation" r:id="rId6" imgW="676465" imgH="31435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122363" y="4033838"/>
                        <a:ext cx="2055812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2236788" y="4849813"/>
          <a:ext cx="2932112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Equation" r:id="rId8" imgW="1009670" imgH="314352" progId="Equation.3">
                  <p:embed/>
                </p:oleObj>
              </mc:Choice>
              <mc:Fallback>
                <p:oleObj name="Equation" r:id="rId8" imgW="1009670" imgH="31435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236788" y="4849813"/>
                        <a:ext cx="2932112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230438" y="5911850"/>
          <a:ext cx="21431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Equation" r:id="rId10" imgW="1282680" imgH="279360" progId="Equation.DSMT4">
                  <p:embed/>
                </p:oleObj>
              </mc:Choice>
              <mc:Fallback>
                <p:oleObj name="Equation" r:id="rId10" imgW="1282680" imgH="279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230438" y="5911850"/>
                        <a:ext cx="21431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black">
          <a:xfrm>
            <a:off x="5322888" y="5213350"/>
            <a:ext cx="2990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ricava la media pesata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black">
          <a:xfrm>
            <a:off x="5322888" y="5889625"/>
            <a:ext cx="29908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ricava l’incertezza</a:t>
            </a:r>
            <a:br>
              <a:rPr lang="it-IT" altLang="it-IT" sz="2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della media pesata</a:t>
            </a: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2173288" y="2497138"/>
          <a:ext cx="3436937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Equation" r:id="rId12" imgW="1447560" imgH="698400" progId="Equation.DSMT4">
                  <p:embed/>
                </p:oleObj>
              </mc:Choice>
              <mc:Fallback>
                <p:oleObj name="Equation" r:id="rId12" imgW="1447560" imgH="698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73288" y="2497138"/>
                        <a:ext cx="3436937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6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22225" y="190500"/>
            <a:ext cx="9166225" cy="1185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Considerazioni sull’incertezza</a:t>
            </a:r>
            <a:b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dell’incertezza e gradi di libertà</a:t>
            </a:r>
          </a:p>
        </p:txBody>
      </p:sp>
      <p:sp>
        <p:nvSpPr>
          <p:cNvPr id="450563" name="Text Box 3"/>
          <p:cNvSpPr txBox="1">
            <a:spLocks noChangeArrowheads="1"/>
          </p:cNvSpPr>
          <p:nvPr/>
        </p:nvSpPr>
        <p:spPr bwMode="black">
          <a:xfrm>
            <a:off x="417513" y="1778000"/>
            <a:ext cx="8062912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Ricordiamo che </a:t>
            </a:r>
            <a:r>
              <a:rPr lang="it-IT" altLang="it-IT" sz="32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ogni stima di incertezza è a sua volta incerta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la bontà di questa stima è esprimibile attraverso il </a:t>
            </a:r>
            <a:r>
              <a:rPr lang="it-IT" altLang="it-IT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numero di gradi di libertà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A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 -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 per l’INC di </a:t>
            </a:r>
            <a:r>
              <a:rPr lang="it-IT" altLang="it-IT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Cat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A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black">
          <a:xfrm>
            <a:off x="485775" y="3968750"/>
            <a:ext cx="8534657" cy="255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Anche nel caso di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 di </a:t>
            </a:r>
            <a:r>
              <a:rPr lang="it-IT" altLang="it-IT" sz="3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Cat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B si può ‘’stimare’’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, non calcolare secondo una formula predeterminata, il numero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B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di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gradi di libertà della stima dell'INC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(ricordando che è meglio sottostimare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B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piuttosto che sovrastimarlo)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22225" y="190500"/>
            <a:ext cx="9166225" cy="1185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Stima dei gradi di libertà per</a:t>
            </a:r>
            <a:b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l’incertezza di categoria B</a:t>
            </a:r>
          </a:p>
        </p:txBody>
      </p:sp>
      <p:sp>
        <p:nvSpPr>
          <p:cNvPr id="452611" name="Text Box 3"/>
          <p:cNvSpPr txBox="1">
            <a:spLocks noChangeArrowheads="1"/>
          </p:cNvSpPr>
          <p:nvPr/>
        </p:nvSpPr>
        <p:spPr bwMode="black">
          <a:xfrm>
            <a:off x="485775" y="1738313"/>
            <a:ext cx="833755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l’INC di </a:t>
            </a:r>
            <a:r>
              <a:rPr lang="it-IT" altLang="it-IT" sz="32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Cat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B si può avere nel caso migliore (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g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.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 di quantizzazione)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B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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o nel caso più conservativo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(</a:t>
            </a:r>
            <a:r>
              <a:rPr lang="it-IT" altLang="it-IT" sz="32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worst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case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B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1</a:t>
            </a:r>
            <a:endParaRPr lang="it-IT" altLang="it-IT" sz="3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52612" name="Text Box 4"/>
          <p:cNvSpPr txBox="1">
            <a:spLocks noChangeArrowheads="1"/>
          </p:cNvSpPr>
          <p:nvPr/>
        </p:nvSpPr>
        <p:spPr bwMode="black">
          <a:xfrm>
            <a:off x="469900" y="3694113"/>
            <a:ext cx="8472488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Il numero di gradi di libertà </a:t>
            </a:r>
            <a:r>
              <a:rPr lang="it-IT" altLang="it-IT" sz="3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B</a:t>
            </a:r>
            <a:r>
              <a:rPr lang="it-IT" altLang="it-IT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deve essere stimato sulla base di quanto "si crede" alla stima di </a:t>
            </a:r>
            <a:r>
              <a:rPr lang="it-IT" altLang="it-IT" sz="32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B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e alla luce dell'analogo significato di 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</a:t>
            </a:r>
            <a:r>
              <a:rPr lang="it-IT" altLang="it-IT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-1 nel caso di </a:t>
            </a:r>
            <a:r>
              <a:rPr lang="it-IT" altLang="it-IT" sz="32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</a:t>
            </a:r>
            <a:r>
              <a:rPr lang="it-IT" altLang="it-IT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per misure ripetute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(fare qualche esempio numerico)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98425" y="-7938"/>
            <a:ext cx="9398000" cy="1185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b="1" dirty="0">
                <a:solidFill>
                  <a:schemeClr val="tx1"/>
                </a:solidFill>
                <a:latin typeface="Book Antiqua" panose="02040602050305030304" pitchFamily="18" charset="0"/>
              </a:rPr>
              <a:t>Significato del numero di gradi di libertà</a:t>
            </a:r>
            <a:endParaRPr lang="it-IT" altLang="it-IT" sz="3800" b="1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54659" name="Text Box 3"/>
          <p:cNvSpPr txBox="1">
            <a:spLocks noChangeArrowheads="1"/>
          </p:cNvSpPr>
          <p:nvPr/>
        </p:nvSpPr>
        <p:spPr bwMode="black">
          <a:xfrm>
            <a:off x="273050" y="1320800"/>
            <a:ext cx="8791575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2400"/>
              </a:spcBef>
              <a:defRPr/>
            </a:pP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Consideriamo un campione di </a:t>
            </a:r>
            <a:r>
              <a:rPr lang="it-IT" altLang="it-IT" sz="2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</a:t>
            </a: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dati (misure ripetute). </a:t>
            </a:r>
            <a:b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Di questo campione si può stimare la varianza e dev.st. </a:t>
            </a:r>
            <a:b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del valor medio (incertezza della misura). Avendo operato su un campione casuale, </a:t>
            </a:r>
            <a: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anche la stima della dev.st.</a:t>
            </a: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è un numero casuale che </a:t>
            </a:r>
            <a: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presenta una potenziale dispersione</a:t>
            </a:r>
            <a:b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b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Il </a:t>
            </a:r>
            <a:r>
              <a:rPr lang="it-IT" altLang="it-IT" sz="26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numero di gradi di libertà</a:t>
            </a:r>
            <a: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è un </a:t>
            </a:r>
            <a:r>
              <a:rPr lang="it-IT" altLang="it-IT" sz="26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indicatore</a:t>
            </a:r>
            <a: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della </a:t>
            </a:r>
            <a:br>
              <a:rPr lang="it-IT" altLang="it-IT" sz="26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possibile</a:t>
            </a:r>
            <a:r>
              <a:rPr lang="it-IT" altLang="it-IT" sz="2600" b="1" u="sng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 sz="2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variabilità della nostra stima dell’incertezza</a:t>
            </a:r>
            <a:r>
              <a:rPr lang="it-IT" altLang="it-IT" sz="2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:</a:t>
            </a:r>
          </a:p>
        </p:txBody>
      </p:sp>
      <p:graphicFrame>
        <p:nvGraphicFramePr>
          <p:cNvPr id="454661" name="Object 5"/>
          <p:cNvGraphicFramePr>
            <a:graphicFrameLocks noChangeAspect="1"/>
          </p:cNvGraphicFramePr>
          <p:nvPr/>
        </p:nvGraphicFramePr>
        <p:xfrm>
          <a:off x="5432425" y="5551488"/>
          <a:ext cx="35782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4" imgW="1486020" imgH="295213" progId="Equation.3">
                  <p:embed/>
                </p:oleObj>
              </mc:Choice>
              <mc:Fallback>
                <p:oleObj name="Equation" r:id="rId4" imgW="1486020" imgH="2952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432425" y="5551488"/>
                        <a:ext cx="357822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4663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4270375" y="4146550"/>
          <a:ext cx="24542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6" imgW="971370" imgH="304782" progId="Equation.3">
                  <p:embed/>
                </p:oleObj>
              </mc:Choice>
              <mc:Fallback>
                <p:oleObj name="Equation" r:id="rId6" imgW="971370" imgH="304782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270375" y="4146550"/>
                        <a:ext cx="245427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64" name="Text Box 8"/>
          <p:cNvSpPr txBox="1">
            <a:spLocks noChangeArrowheads="1"/>
          </p:cNvSpPr>
          <p:nvPr/>
        </p:nvSpPr>
        <p:spPr bwMode="black">
          <a:xfrm>
            <a:off x="658813" y="4352925"/>
            <a:ext cx="4432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si può dimostrare che</a:t>
            </a:r>
            <a:endParaRPr lang="it-IT" altLang="it-IT" sz="28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54690" name="Object 34"/>
          <p:cNvGraphicFramePr>
            <a:graphicFrameLocks noChangeAspect="1"/>
          </p:cNvGraphicFramePr>
          <p:nvPr/>
        </p:nvGraphicFramePr>
        <p:xfrm>
          <a:off x="633413" y="5534025"/>
          <a:ext cx="410368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8" imgW="1590865" imgH="295213" progId="Equation.3">
                  <p:embed/>
                </p:oleObj>
              </mc:Choice>
              <mc:Fallback>
                <p:oleObj name="Equation" r:id="rId8" imgW="1590865" imgH="29521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33413" y="5534025"/>
                        <a:ext cx="4103687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4692" name="Line 36"/>
          <p:cNvSpPr>
            <a:spLocks noChangeShapeType="1"/>
          </p:cNvSpPr>
          <p:nvPr/>
        </p:nvSpPr>
        <p:spPr bwMode="auto">
          <a:xfrm flipH="1">
            <a:off x="5622923" y="4720281"/>
            <a:ext cx="2054570" cy="109790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54693" name="Text Box 37"/>
          <p:cNvSpPr txBox="1">
            <a:spLocks noChangeArrowheads="1"/>
          </p:cNvSpPr>
          <p:nvPr/>
        </p:nvSpPr>
        <p:spPr bwMode="black">
          <a:xfrm>
            <a:off x="7677494" y="4510085"/>
            <a:ext cx="15241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“qualità” </a:t>
            </a:r>
            <a:br>
              <a:rPr lang="it-IT" alt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della stima </a:t>
            </a:r>
            <a:br>
              <a:rPr lang="it-IT" alt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di INC</a:t>
            </a:r>
          </a:p>
        </p:txBody>
      </p:sp>
      <p:sp>
        <p:nvSpPr>
          <p:cNvPr id="454694" name="Text Box 38"/>
          <p:cNvSpPr txBox="1">
            <a:spLocks noChangeArrowheads="1"/>
          </p:cNvSpPr>
          <p:nvPr/>
        </p:nvSpPr>
        <p:spPr bwMode="black">
          <a:xfrm>
            <a:off x="646113" y="5026025"/>
            <a:ext cx="5491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allora, e non solo per </a:t>
            </a:r>
            <a:r>
              <a:rPr lang="it-IT" altLang="it-IT" sz="28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INC</a:t>
            </a:r>
            <a:r>
              <a:rPr lang="it-IT" altLang="it-IT" sz="28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A</a:t>
            </a:r>
            <a:r>
              <a:rPr lang="it-IT" altLang="it-IT" sz="28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si ha </a:t>
            </a:r>
            <a:endParaRPr lang="it-IT" altLang="it-IT" sz="28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  <a:sym typeface="Symbol" pitchFamily="18" charset="2"/>
            </a:endParaRPr>
          </a:p>
        </p:txBody>
      </p:sp>
      <p:sp>
        <p:nvSpPr>
          <p:cNvPr id="2" name="Rettangolo 1"/>
          <p:cNvSpPr/>
          <p:nvPr/>
        </p:nvSpPr>
        <p:spPr bwMode="auto">
          <a:xfrm>
            <a:off x="5338119" y="5525787"/>
            <a:ext cx="3672531" cy="949325"/>
          </a:xfrm>
          <a:prstGeom prst="rect">
            <a:avLst/>
          </a:prstGeom>
          <a:solidFill>
            <a:srgbClr val="FFFF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4" grpId="0"/>
      <p:bldP spid="454693" grpId="0"/>
      <p:bldP spid="454694" grpId="0"/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22225" y="131763"/>
            <a:ext cx="9398000" cy="1185862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Incertezza dell’incertezza </a:t>
            </a:r>
            <a:b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e cifre significative per l’INC</a:t>
            </a:r>
            <a:endParaRPr lang="it-IT" altLang="it-IT" sz="4000" b="1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25316" name="Text Box 4"/>
          <p:cNvSpPr txBox="1">
            <a:spLocks noChangeArrowheads="1"/>
          </p:cNvSpPr>
          <p:nvPr/>
        </p:nvSpPr>
        <p:spPr bwMode="black">
          <a:xfrm>
            <a:off x="138113" y="3263900"/>
            <a:ext cx="889793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ts val="3000"/>
              </a:lnSpc>
              <a:spcBef>
                <a:spcPts val="1200"/>
              </a:spcBef>
              <a:defRPr/>
            </a:pPr>
            <a:r>
              <a:rPr lang="it-IT" altLang="it-IT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 </a:t>
            </a:r>
            <a:r>
              <a:rPr lang="it-IT" altLang="it-IT" sz="28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-1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è una indicatore dell’</a:t>
            </a:r>
            <a:r>
              <a:rPr lang="it-IT" altLang="it-IT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 </a:t>
            </a:r>
            <a:r>
              <a:rPr lang="it-IT" altLang="it-IT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dell’incertezza</a:t>
            </a:r>
            <a:br>
              <a:rPr lang="it-IT" altLang="it-IT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400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1/(2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it-IT" altLang="it-IT" sz="24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r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) 1/</a:t>
            </a:r>
            <a:r>
              <a:rPr lang="it-IT" altLang="it-IT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it-IT" altLang="it-IT" sz="24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it-IT" altLang="it-IT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r</a:t>
            </a:r>
            <a:r>
              <a:rPr lang="it-IT" altLang="it-IT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4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indica l’</a:t>
            </a:r>
            <a:r>
              <a:rPr lang="it-IT" altLang="it-IT" sz="24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accuratezza della ns stima di INC</a:t>
            </a:r>
          </a:p>
        </p:txBody>
      </p:sp>
      <p:graphicFrame>
        <p:nvGraphicFramePr>
          <p:cNvPr id="525317" name="Object 5"/>
          <p:cNvGraphicFramePr>
            <a:graphicFrameLocks noChangeAspect="1"/>
          </p:cNvGraphicFramePr>
          <p:nvPr/>
        </p:nvGraphicFramePr>
        <p:xfrm>
          <a:off x="5432425" y="1436688"/>
          <a:ext cx="35782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6" name="Equation" r:id="rId4" imgW="1486020" imgH="295213" progId="Equation.3">
                  <p:embed/>
                </p:oleObj>
              </mc:Choice>
              <mc:Fallback>
                <p:oleObj name="Equation" r:id="rId4" imgW="1486020" imgH="2952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432425" y="1436688"/>
                        <a:ext cx="357822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20" name="Object 8"/>
          <p:cNvGraphicFramePr>
            <a:graphicFrameLocks noChangeAspect="1"/>
          </p:cNvGraphicFramePr>
          <p:nvPr/>
        </p:nvGraphicFramePr>
        <p:xfrm>
          <a:off x="1571625" y="2568575"/>
          <a:ext cx="9112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7" name="Equation" r:id="rId6" imgW="228839" imgH="76076" progId="Equation.3">
                  <p:embed/>
                </p:oleObj>
              </mc:Choice>
              <mc:Fallback>
                <p:oleObj name="Equation" r:id="rId6" imgW="228839" imgH="7607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71625" y="2568575"/>
                        <a:ext cx="9112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21" name="Object 9"/>
          <p:cNvGraphicFramePr>
            <a:graphicFrameLocks noChangeAspect="1"/>
          </p:cNvGraphicFramePr>
          <p:nvPr/>
        </p:nvGraphicFramePr>
        <p:xfrm>
          <a:off x="2671763" y="2578100"/>
          <a:ext cx="29273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Equation" r:id="rId8" imgW="1019245" imgH="104784" progId="Equation.3">
                  <p:embed/>
                </p:oleObj>
              </mc:Choice>
              <mc:Fallback>
                <p:oleObj name="Equation" r:id="rId8" imgW="1019245" imgH="10478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71763" y="2578100"/>
                        <a:ext cx="29273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22" name="Object 10"/>
          <p:cNvGraphicFramePr>
            <a:graphicFrameLocks noChangeAspect="1"/>
          </p:cNvGraphicFramePr>
          <p:nvPr/>
        </p:nvGraphicFramePr>
        <p:xfrm>
          <a:off x="5640388" y="2589213"/>
          <a:ext cx="15271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9" name="Equation" r:id="rId10" imgW="476350" imgH="104784" progId="Equation.3">
                  <p:embed/>
                </p:oleObj>
              </mc:Choice>
              <mc:Fallback>
                <p:oleObj name="Equation" r:id="rId10" imgW="476350" imgH="10478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40388" y="2589213"/>
                        <a:ext cx="152717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23" name="Text Box 11"/>
          <p:cNvSpPr txBox="1">
            <a:spLocks noChangeArrowheads="1"/>
          </p:cNvSpPr>
          <p:nvPr/>
        </p:nvSpPr>
        <p:spPr bwMode="black">
          <a:xfrm>
            <a:off x="752475" y="4005263"/>
            <a:ext cx="8462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   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alto 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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) bassa                              </a:t>
            </a:r>
            <a:r>
              <a:rPr lang="it-IT" altLang="it-IT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basso 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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INC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) alta</a:t>
            </a:r>
          </a:p>
        </p:txBody>
      </p:sp>
      <p:graphicFrame>
        <p:nvGraphicFramePr>
          <p:cNvPr id="525324" name="Object 12"/>
          <p:cNvGraphicFramePr>
            <a:graphicFrameLocks noChangeAspect="1"/>
          </p:cNvGraphicFramePr>
          <p:nvPr/>
        </p:nvGraphicFramePr>
        <p:xfrm>
          <a:off x="2895600" y="1419225"/>
          <a:ext cx="22193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" name="Equation" r:id="rId12" imgW="799980" imgH="295213" progId="Equation.3">
                  <p:embed/>
                </p:oleObj>
              </mc:Choice>
              <mc:Fallback>
                <p:oleObj name="Equation" r:id="rId12" imgW="799980" imgH="2952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895600" y="1419225"/>
                        <a:ext cx="2219325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25" name="Text Box 13"/>
          <p:cNvSpPr txBox="1">
            <a:spLocks noChangeArrowheads="1"/>
          </p:cNvSpPr>
          <p:nvPr/>
        </p:nvSpPr>
        <p:spPr bwMode="black">
          <a:xfrm>
            <a:off x="592138" y="1638300"/>
            <a:ext cx="2847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[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)]=</a:t>
            </a:r>
            <a:endParaRPr lang="it-IT" altLang="it-IT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525327" name="Text Box 15"/>
          <p:cNvSpPr txBox="1">
            <a:spLocks noChangeArrowheads="1"/>
          </p:cNvSpPr>
          <p:nvPr/>
        </p:nvSpPr>
        <p:spPr bwMode="black">
          <a:xfrm>
            <a:off x="246063" y="4610100"/>
            <a:ext cx="8897937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buFont typeface="Symbol" pitchFamily="18" charset="2"/>
              <a:buNone/>
              <a:defRPr/>
            </a:pPr>
            <a:r>
              <a:rPr lang="it-IT" altLang="it-IT" sz="28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  0.7 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sz="28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-1/2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  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 </a:t>
            </a:r>
            <a:r>
              <a:rPr lang="it-IT" altLang="it-IT" sz="28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-1/2</a:t>
            </a:r>
            <a:r>
              <a:rPr lang="it-IT" altLang="it-IT" sz="28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       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cifre per l’incertezza</a:t>
            </a:r>
          </a:p>
          <a:p>
            <a:pPr eaLnBrk="1" hangingPunct="1">
              <a:buFont typeface="Symbol" pitchFamily="18" charset="2"/>
              <a:buNone/>
              <a:defRPr/>
            </a:pPr>
            <a:r>
              <a:rPr lang="it-IT" altLang="it-IT" sz="28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  10</a:t>
            </a:r>
            <a:r>
              <a:rPr lang="it-IT" altLang="it-IT" sz="28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-1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   (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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100 </a:t>
            </a:r>
            <a:r>
              <a:rPr lang="it-IT" altLang="it-IT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anose="05050102010706020507" pitchFamily="18" charset="2"/>
              </a:rPr>
              <a:t></a:t>
            </a:r>
            <a:r>
              <a:rPr lang="it-IT" altLang="it-IT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50]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     </a:t>
            </a:r>
            <a:r>
              <a:rPr lang="it-IT" altLang="it-IT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              </a:t>
            </a:r>
            <a:r>
              <a:rPr lang="it-IT" altLang="it-IT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Wingdings" pitchFamily="2" charset="2"/>
              </a:rPr>
              <a:t>1 cifra</a:t>
            </a:r>
            <a:endParaRPr lang="it-IT" altLang="it-IT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  <a:p>
            <a:pPr eaLnBrk="1" hangingPunct="1">
              <a:buFont typeface="Symbol" pitchFamily="18" charset="2"/>
              <a:buNone/>
              <a:defRPr/>
            </a:pPr>
            <a:r>
              <a:rPr lang="it-IT" altLang="it-IT" sz="28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  10</a:t>
            </a:r>
            <a:r>
              <a:rPr lang="it-IT" altLang="it-IT" sz="28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-2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 (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 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10000 </a:t>
            </a:r>
            <a:r>
              <a:rPr lang="it-IT" altLang="it-IT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anose="05050102010706020507" pitchFamily="18" charset="2"/>
              </a:rPr>
              <a:t></a:t>
            </a:r>
            <a:r>
              <a:rPr lang="it-IT" altLang="it-IT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5000]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 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            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Wingdings" pitchFamily="2" charset="2"/>
              </a:rPr>
              <a:t>2 cifre</a:t>
            </a:r>
            <a:endParaRPr lang="it-IT" altLang="it-IT" sz="28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  <a:p>
            <a:pPr eaLnBrk="1" hangingPunct="1">
              <a:buFont typeface="Symbol" pitchFamily="18" charset="2"/>
              <a:buNone/>
              <a:defRPr/>
            </a:pPr>
            <a:r>
              <a:rPr lang="it-IT" altLang="it-IT" sz="2800" i="1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baseline="-25000" dirty="0" err="1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r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2800" i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800" i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  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  10</a:t>
            </a:r>
            <a:r>
              <a:rPr lang="it-IT" altLang="it-IT" sz="2800" baseline="30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-3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 sz="12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800" i="1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 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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1000000 </a:t>
            </a:r>
            <a:r>
              <a:rPr lang="it-IT" altLang="it-IT" sz="12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[</a:t>
            </a:r>
            <a:r>
              <a:rPr lang="it-IT" altLang="it-IT" sz="12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anose="05050102010706020507" pitchFamily="18" charset="2"/>
              </a:rPr>
              <a:t></a:t>
            </a:r>
            <a:r>
              <a:rPr lang="it-IT" altLang="it-IT" sz="12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500000]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</a:t>
            </a:r>
            <a:r>
              <a:rPr lang="it-IT" altLang="it-IT" sz="20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              </a:t>
            </a:r>
            <a:r>
              <a:rPr lang="it-IT" altLang="it-IT" sz="2800" dirty="0">
                <a:solidFill>
                  <a:srgbClr val="C0C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Wingdings" pitchFamily="2" charset="2"/>
              </a:rPr>
              <a:t>3 cifre   (???)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6" grpId="0"/>
      <p:bldP spid="525323" grpId="0"/>
      <p:bldP spid="525325" grpId="0"/>
      <p:bldP spid="5253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b="1" dirty="0">
                <a:solidFill>
                  <a:schemeClr val="tx1"/>
                </a:solidFill>
                <a:latin typeface="Book Antiqua" panose="02040602050305030304" pitchFamily="18" charset="0"/>
              </a:rPr>
              <a:t>Richiami di probabilità</a:t>
            </a:r>
          </a:p>
        </p:txBody>
      </p:sp>
      <p:sp>
        <p:nvSpPr>
          <p:cNvPr id="315395" name="Rectangle 3"/>
          <p:cNvSpPr>
            <a:spLocks noChangeArrowheads="1"/>
          </p:cNvSpPr>
          <p:nvPr/>
        </p:nvSpPr>
        <p:spPr bwMode="black">
          <a:xfrm>
            <a:off x="284163" y="1728788"/>
            <a:ext cx="8653462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i="1" dirty="0">
                <a:latin typeface="Book Antiqua" panose="02040602050305030304" pitchFamily="18" charset="0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 variabile casuale (VC) con valori </a:t>
            </a:r>
            <a:r>
              <a:rPr lang="it-IT" altLang="it-IT" i="1" dirty="0">
                <a:latin typeface="Book Antiqua" panose="02040602050305030304" pitchFamily="18" charset="0"/>
              </a:rPr>
              <a:t>x</a:t>
            </a: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</a:t>
            </a:r>
            <a:r>
              <a:rPr lang="en-US" altLang="it-IT" dirty="0">
                <a:latin typeface="Book Antiqua" panose="02040602050305030304" pitchFamily="18" charset="0"/>
              </a:rPr>
              <a:t>{</a:t>
            </a:r>
            <a:r>
              <a:rPr lang="en-US" altLang="it-IT" dirty="0">
                <a:latin typeface="Algerian" panose="04020705040A02060702" pitchFamily="82" charset="0"/>
                <a:sym typeface="Symbol" panose="05050102010706020507" pitchFamily="18" charset="2"/>
              </a:rPr>
              <a:t></a:t>
            </a:r>
            <a:r>
              <a:rPr lang="en-US" altLang="it-IT" dirty="0">
                <a:latin typeface="Book Antiqua" panose="02040602050305030304" pitchFamily="18" charset="0"/>
              </a:rPr>
              <a:t>}</a:t>
            </a:r>
            <a:endParaRPr lang="it-IT" altLang="it-IT" dirty="0">
              <a:latin typeface="Book Antiqua" panose="02040602050305030304" pitchFamily="18" charset="0"/>
            </a:endParaRPr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black">
          <a:xfrm>
            <a:off x="265113" y="4246563"/>
            <a:ext cx="8650287" cy="126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1000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sz="2400" dirty="0">
                <a:latin typeface="Book Antiqua" panose="02040602050305030304" pitchFamily="18" charset="0"/>
              </a:rPr>
              <a:t>La PDF descrive il processo casuale considerato assegnando la </a:t>
            </a:r>
            <a:r>
              <a:rPr lang="it-IT" altLang="it-IT" sz="2400" dirty="0">
                <a:solidFill>
                  <a:srgbClr val="FFFF00"/>
                </a:solidFill>
                <a:latin typeface="Book Antiqua" panose="02040602050305030304" pitchFamily="18" charset="0"/>
              </a:rPr>
              <a:t>probabilità per i possibili valori d’uscita</a:t>
            </a:r>
            <a:r>
              <a:rPr lang="it-IT" altLang="it-IT" sz="2400" dirty="0">
                <a:latin typeface="Book Antiqua" panose="02040602050305030304" pitchFamily="18" charset="0"/>
              </a:rPr>
              <a:t>. Per una VC continua la “probabilità puntuale” è nulla  mentre può non essere nulla la 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probabilità di cadere in un intervallo di valori</a:t>
            </a:r>
            <a:r>
              <a:rPr lang="it-IT" altLang="it-IT" sz="2400" dirty="0">
                <a:latin typeface="Book Antiqua" panose="02040602050305030304" pitchFamily="18" charset="0"/>
              </a:rPr>
              <a:t>. Inoltre,</a:t>
            </a:r>
          </a:p>
        </p:txBody>
      </p:sp>
      <p:grpSp>
        <p:nvGrpSpPr>
          <p:cNvPr id="21511" name="Group 5"/>
          <p:cNvGrpSpPr>
            <a:grpSpLocks/>
          </p:cNvGrpSpPr>
          <p:nvPr/>
        </p:nvGrpSpPr>
        <p:grpSpPr bwMode="auto">
          <a:xfrm>
            <a:off x="357188" y="2149475"/>
            <a:ext cx="8653462" cy="1290638"/>
            <a:chOff x="205" y="1040"/>
            <a:chExt cx="5451" cy="813"/>
          </a:xfrm>
        </p:grpSpPr>
        <p:sp>
          <p:nvSpPr>
            <p:cNvPr id="315398" name="Rectangle 6"/>
            <p:cNvSpPr>
              <a:spLocks noChangeArrowheads="1"/>
            </p:cNvSpPr>
            <p:nvPr/>
          </p:nvSpPr>
          <p:spPr bwMode="black">
            <a:xfrm>
              <a:off x="205" y="1304"/>
              <a:ext cx="5451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 i="1" dirty="0">
                  <a:latin typeface="Book Antiqua" panose="02040602050305030304" pitchFamily="18" charset="0"/>
                </a:rPr>
                <a:t>P</a:t>
              </a:r>
              <a:r>
                <a:rPr lang="it-IT" altLang="it-IT" dirty="0">
                  <a:latin typeface="Book Antiqua" panose="02040602050305030304" pitchFamily="18" charset="0"/>
                </a:rPr>
                <a:t>(</a:t>
              </a:r>
              <a:r>
                <a:rPr lang="it-IT" altLang="it-IT" i="1" dirty="0" err="1">
                  <a:latin typeface="Book Antiqua" panose="02040602050305030304" pitchFamily="18" charset="0"/>
                </a:rPr>
                <a:t>a</a:t>
              </a:r>
              <a:r>
                <a:rPr lang="it-IT" altLang="it-IT" dirty="0" err="1">
                  <a:latin typeface="Book Antiqua" panose="02040602050305030304" pitchFamily="18" charset="0"/>
                  <a:sym typeface="Symbol" panose="05050102010706020507" pitchFamily="18" charset="2"/>
                </a:rPr>
                <a:t></a:t>
              </a:r>
              <a:r>
                <a:rPr lang="it-IT" altLang="it-IT" i="1" dirty="0" err="1">
                  <a:latin typeface="Book Antiqua" panose="02040602050305030304" pitchFamily="18" charset="0"/>
                  <a:sym typeface="Symbol" panose="05050102010706020507" pitchFamily="18" charset="2"/>
                </a:rPr>
                <a:t>x</a:t>
              </a:r>
              <a:r>
                <a:rPr lang="it-IT" altLang="it-IT" dirty="0" err="1">
                  <a:latin typeface="Book Antiqua" panose="02040602050305030304" pitchFamily="18" charset="0"/>
                  <a:sym typeface="Symbol" panose="05050102010706020507" pitchFamily="18" charset="2"/>
                </a:rPr>
                <a:t></a:t>
              </a:r>
              <a:r>
                <a:rPr lang="it-IT" altLang="it-IT" i="1" dirty="0" err="1">
                  <a:latin typeface="Book Antiqua" panose="02040602050305030304" pitchFamily="18" charset="0"/>
                  <a:sym typeface="Symbol" panose="05050102010706020507" pitchFamily="18" charset="2"/>
                </a:rPr>
                <a:t>b</a:t>
              </a:r>
              <a:r>
                <a:rPr lang="it-IT" altLang="it-IT" dirty="0">
                  <a:latin typeface="Book Antiqua" panose="02040602050305030304" pitchFamily="18" charset="0"/>
                </a:rPr>
                <a:t>) =                  </a:t>
              </a:r>
              <a:r>
                <a:rPr lang="it-IT" altLang="it-IT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PROBABILITA’</a:t>
              </a:r>
              <a:endParaRPr lang="it-IT" altLang="it-IT" dirty="0">
                <a:solidFill>
                  <a:srgbClr val="FFFF00"/>
                </a:solidFill>
                <a:latin typeface="Algerian" panose="04020705040A02060702" pitchFamily="82" charset="0"/>
              </a:endParaRPr>
            </a:p>
          </p:txBody>
        </p:sp>
        <p:graphicFrame>
          <p:nvGraphicFramePr>
            <p:cNvPr id="21518" name="Object 7"/>
            <p:cNvGraphicFramePr>
              <a:graphicFrameLocks noChangeAspect="1"/>
            </p:cNvGraphicFramePr>
            <p:nvPr/>
          </p:nvGraphicFramePr>
          <p:xfrm>
            <a:off x="1463" y="1040"/>
            <a:ext cx="963" cy="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20" name="Equation" r:id="rId4" imgW="447625" imgH="361720" progId="Equation.3">
                    <p:embed/>
                  </p:oleObj>
                </mc:Choice>
                <mc:Fallback>
                  <p:oleObj name="Equation" r:id="rId4" imgW="447625" imgH="361720" progId="Equation.3">
                    <p:embed/>
                    <p:pic>
                      <p:nvPicPr>
                        <p:cNvPr id="2151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463" y="1040"/>
                          <a:ext cx="963" cy="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5400" name="Rectangle 8"/>
          <p:cNvSpPr>
            <a:spLocks noChangeArrowheads="1"/>
          </p:cNvSpPr>
          <p:nvPr/>
        </p:nvSpPr>
        <p:spPr bwMode="black">
          <a:xfrm>
            <a:off x="307975" y="3440113"/>
            <a:ext cx="8653463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ts val="0"/>
              </a:spcBef>
              <a:buClr>
                <a:schemeClr val="tx1"/>
              </a:buClr>
              <a:buFontTx/>
              <a:buNone/>
              <a:defRPr/>
            </a:pPr>
            <a:r>
              <a:rPr lang="it-IT" altLang="it-IT" i="1" dirty="0">
                <a:latin typeface="Book Antiqua" panose="02040602050305030304" pitchFamily="18" charset="0"/>
              </a:rPr>
              <a:t>p</a:t>
            </a:r>
            <a:r>
              <a:rPr lang="it-IT" altLang="it-IT" dirty="0">
                <a:latin typeface="Book Antiqua" panose="02040602050305030304" pitchFamily="18" charset="0"/>
              </a:rPr>
              <a:t>(</a:t>
            </a:r>
            <a:r>
              <a:rPr lang="it-IT" altLang="it-IT" i="1" dirty="0">
                <a:latin typeface="Book Antiqua" panose="02040602050305030304" pitchFamily="18" charset="0"/>
                <a:sym typeface="Symbol" panose="05050102010706020507" pitchFamily="18" charset="2"/>
              </a:rPr>
              <a:t>x</a:t>
            </a:r>
            <a:r>
              <a:rPr lang="it-IT" altLang="it-IT" dirty="0">
                <a:latin typeface="Book Antiqua" panose="02040602050305030304" pitchFamily="18" charset="0"/>
              </a:rPr>
              <a:t>)  </a:t>
            </a: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funzione densità di probabilità (PDF)</a:t>
            </a:r>
            <a:b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it-IT" altLang="it-IT" dirty="0">
                <a:solidFill>
                  <a:srgbClr val="FFFF00"/>
                </a:solidFill>
                <a:latin typeface="Book Antiqua" panose="02040602050305030304" pitchFamily="18" charset="0"/>
              </a:rPr>
              <a:t>        </a:t>
            </a:r>
            <a:r>
              <a:rPr lang="it-IT" altLang="it-IT" sz="26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[se occorre fare esempio con istogramma e </a:t>
            </a:r>
            <a:r>
              <a:rPr lang="it-IT" altLang="it-IT" sz="2600" dirty="0">
                <a:solidFill>
                  <a:schemeClr val="tx1">
                    <a:lumMod val="6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it-IT" altLang="it-IT" sz="2600" i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x</a:t>
            </a:r>
            <a:r>
              <a:rPr lang="it-IT" altLang="it-IT" sz="26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0</a:t>
            </a:r>
            <a:r>
              <a:rPr lang="it-IT" altLang="it-IT" sz="26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]</a:t>
            </a:r>
            <a:endParaRPr lang="it-IT" altLang="it-IT" sz="2600" dirty="0">
              <a:solidFill>
                <a:schemeClr val="tx1">
                  <a:lumMod val="65000"/>
                </a:schemeClr>
              </a:solidFill>
              <a:latin typeface="Algerian" panose="04020705040A02060702" pitchFamily="82" charset="0"/>
            </a:endParaRPr>
          </a:p>
        </p:txBody>
      </p:sp>
      <p:grpSp>
        <p:nvGrpSpPr>
          <p:cNvPr id="315401" name="Group 9"/>
          <p:cNvGrpSpPr>
            <a:grpSpLocks/>
          </p:cNvGrpSpPr>
          <p:nvPr/>
        </p:nvGrpSpPr>
        <p:grpSpPr bwMode="auto">
          <a:xfrm>
            <a:off x="357188" y="5540375"/>
            <a:ext cx="7554912" cy="1255713"/>
            <a:chOff x="225" y="3180"/>
            <a:chExt cx="4759" cy="791"/>
          </a:xfrm>
        </p:grpSpPr>
        <p:graphicFrame>
          <p:nvGraphicFramePr>
            <p:cNvPr id="21515" name="Object 10"/>
            <p:cNvGraphicFramePr>
              <a:graphicFrameLocks noChangeAspect="1"/>
            </p:cNvGraphicFramePr>
            <p:nvPr/>
          </p:nvGraphicFramePr>
          <p:xfrm>
            <a:off x="225" y="3180"/>
            <a:ext cx="1348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21" name="Equation" r:id="rId6" imgW="676465" imgH="343059" progId="Equation.3">
                    <p:embed/>
                  </p:oleObj>
                </mc:Choice>
                <mc:Fallback>
                  <p:oleObj name="Equation" r:id="rId6" imgW="676465" imgH="343059" progId="Equation.3">
                    <p:embed/>
                    <p:pic>
                      <p:nvPicPr>
                        <p:cNvPr id="2151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25" y="3180"/>
                          <a:ext cx="1348" cy="7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5403" name="Rectangle 11"/>
            <p:cNvSpPr>
              <a:spLocks noChangeArrowheads="1"/>
            </p:cNvSpPr>
            <p:nvPr/>
          </p:nvSpPr>
          <p:spPr bwMode="black">
            <a:xfrm>
              <a:off x="1661" y="3393"/>
              <a:ext cx="3323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 marL="742950" indent="-28575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tabLst>
                  <a:tab pos="5197475" algn="l"/>
                </a:tabLst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 marL="1600200" indent="-228600" algn="l">
                <a:spcBef>
                  <a:spcPct val="20000"/>
                </a:spcBef>
                <a:buFont typeface="Tahoma" panose="020B0604030504040204" pitchFamily="34" charset="0"/>
                <a:buChar char="–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tabLst>
                  <a:tab pos="5197475" algn="l"/>
                </a:tabLst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tx1"/>
                </a:buClr>
                <a:buFontTx/>
                <a:buNone/>
                <a:defRPr/>
              </a:pPr>
              <a:r>
                <a:rPr lang="it-IT" altLang="it-IT">
                  <a:solidFill>
                    <a:srgbClr val="FFFF00"/>
                  </a:solidFill>
                  <a:latin typeface="Book Antiqua" panose="02040602050305030304" pitchFamily="18" charset="0"/>
                </a:rPr>
                <a:t>normalizzazione della PDF</a:t>
              </a:r>
              <a:endParaRPr lang="it-IT" altLang="it-IT">
                <a:solidFill>
                  <a:srgbClr val="FFFF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315404" name="Rectangle 12"/>
          <p:cNvSpPr>
            <a:spLocks noChangeArrowheads="1"/>
          </p:cNvSpPr>
          <p:nvPr/>
        </p:nvSpPr>
        <p:spPr bwMode="black">
          <a:xfrm>
            <a:off x="284163" y="1003300"/>
            <a:ext cx="88598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tabLst>
                <a:tab pos="5197475" algn="l"/>
              </a:tabLs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Font typeface="Tahoma" panose="020B0604030504040204" pitchFamily="34" charset="0"/>
              <a:buChar char="–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5197475" algn="l"/>
              </a:tabLs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  <a:defRPr/>
            </a:pPr>
            <a:r>
              <a:rPr lang="it-IT" altLang="it-IT" i="1" dirty="0">
                <a:latin typeface="Book Antiqua" panose="02040602050305030304" pitchFamily="18" charset="0"/>
              </a:rPr>
              <a:t>P </a:t>
            </a:r>
            <a:r>
              <a:rPr lang="it-IT" altLang="it-IT" dirty="0">
                <a:latin typeface="Book Antiqua" panose="02040602050305030304" pitchFamily="18" charset="0"/>
                <a:sym typeface="Symbol" panose="05050102010706020507" pitchFamily="18" charset="2"/>
              </a:rPr>
              <a:t></a:t>
            </a:r>
            <a:r>
              <a:rPr lang="it-IT" altLang="it-IT" dirty="0">
                <a:latin typeface="Book Antiqua" panose="02040602050305030304" pitchFamily="18" charset="0"/>
              </a:rPr>
              <a:t> [ 0 … 1 ] (evento impossibile / evento certo)</a:t>
            </a:r>
          </a:p>
        </p:txBody>
      </p:sp>
    </p:spTree>
    <p:extLst>
      <p:ext uri="{BB962C8B-B14F-4D97-AF65-F5344CB8AC3E}">
        <p14:creationId xmlns:p14="http://schemas.microsoft.com/office/powerpoint/2010/main" val="2698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6" grpId="0"/>
      <p:bldP spid="31540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22225" y="-38100"/>
            <a:ext cx="9166225" cy="1185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baseline="30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*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Gradi di libertà per </a:t>
            </a:r>
            <a:r>
              <a:rPr lang="it-IT" altLang="it-IT" sz="4000" b="1" i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4000" b="1" i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y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)</a:t>
            </a:r>
            <a:endParaRPr lang="it-IT" altLang="it-IT" sz="4000" b="1" baseline="-25000" dirty="0">
              <a:solidFill>
                <a:schemeClr val="tx1">
                  <a:lumMod val="65000"/>
                </a:schemeClr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18330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857250" y="3676650"/>
          <a:ext cx="425926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4" imgW="1276330" imgH="361720" progId="Equation.3">
                  <p:embed/>
                </p:oleObj>
              </mc:Choice>
              <mc:Fallback>
                <p:oleObj name="Equation" r:id="rId4" imgW="1276330" imgH="36172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57250" y="3676650"/>
                        <a:ext cx="4259263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11" name="Text Box 7"/>
          <p:cNvSpPr txBox="1">
            <a:spLocks noChangeArrowheads="1"/>
          </p:cNvSpPr>
          <p:nvPr/>
        </p:nvSpPr>
        <p:spPr bwMode="black">
          <a:xfrm>
            <a:off x="592138" y="1974850"/>
            <a:ext cx="78486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E' possibile dimostrare che il numero di gradi di libertà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n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della stima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</a:t>
            </a:r>
            <a:b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e l'incertezza alla quarta potenza [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</a:t>
            </a:r>
            <a:r>
              <a:rPr lang="it-IT" altLang="it-IT" sz="30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4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sono legati dalla relazione</a:t>
            </a:r>
            <a:endParaRPr lang="it-IT" altLang="it-IT" sz="3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456714" name="Text Box 10"/>
          <p:cNvSpPr txBox="1">
            <a:spLocks noChangeArrowheads="1"/>
          </p:cNvSpPr>
          <p:nvPr/>
        </p:nvSpPr>
        <p:spPr bwMode="black">
          <a:xfrm>
            <a:off x="592138" y="5237163"/>
            <a:ext cx="8304212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Tahoma" pitchFamily="34" charset="0"/>
              <a:buChar char="–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Tahoma" pitchFamily="34" charset="0"/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che esprime [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)]</a:t>
            </a:r>
            <a:r>
              <a:rPr lang="it-IT" altLang="it-IT" sz="30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4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/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n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come somma pesata, con i “soliti” coefficienti di sensibilità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</a:t>
            </a:r>
            <a:b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</a:b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degli analoghi rapporti 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30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000" baseline="30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4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/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n</a:t>
            </a:r>
            <a:r>
              <a:rPr lang="it-IT" altLang="it-IT" sz="30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) per gli ingressi</a:t>
            </a:r>
          </a:p>
        </p:txBody>
      </p:sp>
      <p:graphicFrame>
        <p:nvGraphicFramePr>
          <p:cNvPr id="456715" name="Object 11"/>
          <p:cNvGraphicFramePr>
            <a:graphicFrameLocks noChangeAspect="1"/>
          </p:cNvGraphicFramePr>
          <p:nvPr/>
        </p:nvGraphicFramePr>
        <p:xfrm>
          <a:off x="5581650" y="3735388"/>
          <a:ext cx="330200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0" name="Equation" r:id="rId6" imgW="971370" imgH="323921" progId="Equation.3">
                  <p:embed/>
                </p:oleObj>
              </mc:Choice>
              <mc:Fallback>
                <p:oleObj name="Equation" r:id="rId6" imgW="971370" imgH="32392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81650" y="3735388"/>
                        <a:ext cx="3302000" cy="1347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7"/>
          <p:cNvSpPr txBox="1">
            <a:spLocks noChangeArrowheads="1"/>
          </p:cNvSpPr>
          <p:nvPr/>
        </p:nvSpPr>
        <p:spPr bwMode="black">
          <a:xfrm>
            <a:off x="592138" y="941388"/>
            <a:ext cx="81248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Come ricaviamo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per l’incertezza composta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 di una misura indiretta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y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=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f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1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3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…, </a:t>
            </a:r>
            <a:r>
              <a:rPr lang="it-IT" altLang="it-IT" sz="30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x</a:t>
            </a:r>
            <a:r>
              <a:rPr lang="it-IT" altLang="it-IT" sz="3000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N</a:t>
            </a:r>
            <a:r>
              <a:rPr lang="it-IT" altLang="it-IT" sz="3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)?</a:t>
            </a:r>
            <a:endParaRPr lang="it-IT" altLang="it-IT" sz="30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11" grpId="0"/>
      <p:bldP spid="4567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9525" y="190500"/>
            <a:ext cx="9166225" cy="1185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baseline="30000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*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Formula di Welch-</a:t>
            </a:r>
            <a:r>
              <a:rPr lang="it-IT" altLang="it-IT" sz="4000" b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Satterthwaite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 per i </a:t>
            </a:r>
            <a:b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</a:b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gradi effettivi di </a:t>
            </a:r>
            <a:r>
              <a:rPr lang="it-IT" altLang="it-IT" sz="4000" b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libertà</a:t>
            </a:r>
            <a:r>
              <a:rPr lang="it-IT" altLang="it-IT" sz="4000" b="1" i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4000" b="1" baseline="-25000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14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=</a:t>
            </a:r>
            <a:r>
              <a:rPr lang="it-IT" altLang="it-IT" sz="1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4000" b="1" i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</a:t>
            </a:r>
            <a:r>
              <a:rPr lang="it-IT" altLang="it-IT" sz="4000" b="1" baseline="-25000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eff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 di </a:t>
            </a:r>
            <a:r>
              <a:rPr lang="it-IT" altLang="it-IT" sz="4000" b="1" i="1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4000" b="1" baseline="-25000" dirty="0" err="1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c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4000" b="1" i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y</a:t>
            </a:r>
            <a:r>
              <a:rPr lang="it-IT" altLang="it-IT" sz="4000" b="1" dirty="0">
                <a:solidFill>
                  <a:schemeClr val="tx1">
                    <a:lumMod val="65000"/>
                  </a:schemeClr>
                </a:solidFill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508931" name="Text Box 3"/>
          <p:cNvSpPr txBox="1">
            <a:spLocks noChangeArrowheads="1"/>
          </p:cNvSpPr>
          <p:nvPr/>
        </p:nvSpPr>
        <p:spPr bwMode="black">
          <a:xfrm>
            <a:off x="327025" y="5049838"/>
            <a:ext cx="893127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Tahoma" pitchFamily="34" charset="0"/>
              <a:buChar char="–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Font typeface="Tahoma" pitchFamily="34" charset="0"/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inoltre </a:t>
            </a:r>
            <a:r>
              <a:rPr lang="it-IT" altLang="it-IT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C</a:t>
            </a:r>
            <a:r>
              <a:rPr lang="it-IT" altLang="it-IT" b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&gt; </a:t>
            </a:r>
            <a:r>
              <a:rPr lang="it-IT" altLang="it-IT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</a:t>
            </a:r>
            <a:r>
              <a:rPr lang="it-IT" altLang="it-IT" b="1" i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i</a:t>
            </a:r>
            <a:r>
              <a:rPr lang="it-IT" altLang="it-IT" b="1" baseline="-25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  <a:sym typeface="Symbol" pitchFamily="18" charset="2"/>
              </a:rPr>
              <a:t>,min</a:t>
            </a:r>
            <a:r>
              <a:rPr lang="it-IT" altLang="it-IT" sz="1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</a:t>
            </a:r>
            <a:r>
              <a:rPr lang="it-IT" altLang="it-IT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: è garantita una stima di INC composta comunque più affidabile della meno affidabile tra le stime di INC degli ingressi</a:t>
            </a: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81013" y="2913063"/>
          <a:ext cx="763428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Equation" r:id="rId4" imgW="2876769" imgH="628703" progId="Equation.3">
                  <p:embed/>
                </p:oleObj>
              </mc:Choice>
              <mc:Fallback>
                <p:oleObj name="Equation" r:id="rId4" imgW="2876769" imgH="628703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81013" y="2913063"/>
                        <a:ext cx="7634287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8933" name="Text Box 5"/>
          <p:cNvSpPr txBox="1">
            <a:spLocks noChangeArrowheads="1"/>
          </p:cNvSpPr>
          <p:nvPr/>
        </p:nvSpPr>
        <p:spPr bwMode="black">
          <a:xfrm>
            <a:off x="398463" y="174625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Per un’incertezza composta 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u</a:t>
            </a:r>
            <a:r>
              <a:rPr lang="it-IT" altLang="it-IT" sz="32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C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(</a:t>
            </a:r>
            <a:r>
              <a:rPr lang="it-IT" altLang="it-IT" sz="3200" i="1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y</a:t>
            </a:r>
            <a:r>
              <a:rPr lang="it-IT" altLang="it-IT" sz="320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) si avrà un </a:t>
            </a:r>
            <a:r>
              <a:rPr lang="it-IT" altLang="it-IT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numero di gradi effettivi di libertà</a:t>
            </a:r>
            <a:endParaRPr lang="it-IT" altLang="it-IT" sz="3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111919" y="-69056"/>
            <a:ext cx="9398000" cy="1185862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4000" b="1" dirty="0">
                <a:solidFill>
                  <a:schemeClr val="tx1"/>
                </a:solidFill>
                <a:latin typeface="Book Antiqua" panose="02040602050305030304" pitchFamily="18" charset="0"/>
              </a:rPr>
              <a:t>Risultato (completo) di una Misura</a:t>
            </a:r>
            <a:endParaRPr lang="it-IT" altLang="it-IT" sz="4000" b="1" baseline="-250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25325" name="Text Box 13"/>
          <p:cNvSpPr txBox="1">
            <a:spLocks noChangeArrowheads="1"/>
          </p:cNvSpPr>
          <p:nvPr/>
        </p:nvSpPr>
        <p:spPr bwMode="black">
          <a:xfrm>
            <a:off x="213133" y="908579"/>
            <a:ext cx="831302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RISULTATO = VALORE </a:t>
            </a:r>
            <a:b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SUL VALORE</a:t>
            </a:r>
            <a:b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          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SULL’INCERTEZZA</a:t>
            </a:r>
            <a:b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e UNITA’ di MISURA</a:t>
            </a:r>
            <a:endParaRPr lang="it-IT" altLang="it-IT" sz="2800" i="1" baseline="-250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black">
          <a:xfrm>
            <a:off x="1399382" y="2955290"/>
            <a:ext cx="67231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48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48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MIS</a:t>
            </a:r>
            <a:r>
              <a:rPr lang="it-IT" altLang="it-IT" sz="4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</a:t>
            </a:r>
            <a:r>
              <a:rPr lang="it-IT" altLang="it-IT" sz="48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48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</a:t>
            </a:r>
            <a:r>
              <a:rPr lang="it-IT" altLang="it-IT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48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x</a:t>
            </a:r>
            <a:r>
              <a:rPr lang="it-IT" altLang="it-IT" sz="4800" baseline="-25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</a:t>
            </a:r>
            <a:r>
              <a:rPr lang="it-IT" altLang="it-IT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; </a:t>
            </a:r>
            <a:r>
              <a:rPr lang="it-IT" altLang="it-IT" sz="4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</a:t>
            </a:r>
            <a:endParaRPr lang="it-IT" altLang="it-IT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black">
          <a:xfrm>
            <a:off x="328463" y="4198480"/>
            <a:ext cx="8815537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Esempi: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175.8 kg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 6.2 kg  ; 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=200    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175.8(62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) kg ;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200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b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=200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r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[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m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)]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1/(2200)</a:t>
            </a:r>
            <a:r>
              <a:rPr lang="it-IT" altLang="it-IT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1/2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=0.05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[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m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)]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0.31 kg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0.3 kg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176 kg 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 6 kg  ; </a:t>
            </a:r>
            <a:r>
              <a:rPr lang="it-IT" altLang="it-IT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=8           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o 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m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= 76(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6) kg ; 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10</a:t>
            </a:r>
            <a:b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</a:b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anose="05050102010706020507" pitchFamily="18" charset="2"/>
              </a:rPr>
              <a:t>n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=8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r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[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m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)]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1/(28)</a:t>
            </a:r>
            <a:r>
              <a:rPr lang="it-IT" altLang="it-IT" sz="24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1/2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=0.25 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[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u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(</a:t>
            </a:r>
            <a:r>
              <a:rPr lang="it-IT" altLang="it-IT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m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)]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</a:t>
            </a:r>
            <a:r>
              <a:rPr lang="it-IT" altLang="it-IT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Wingdings" panose="05000000000000000000" pitchFamily="2" charset="2"/>
              </a:rPr>
              <a:t>6 kg</a:t>
            </a:r>
            <a:endParaRPr lang="it-IT" altLang="it-IT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black">
          <a:xfrm>
            <a:off x="213131" y="908726"/>
            <a:ext cx="831302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RISULTATO = </a:t>
            </a:r>
            <a:r>
              <a:rPr lang="it-IT" altLang="it-IT" sz="2800" i="1" dirty="0"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VALORE </a:t>
            </a:r>
            <a:b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</a:t>
            </a:r>
            <a:r>
              <a:rPr lang="it-IT" altLang="it-IT" sz="2800" dirty="0"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2800" i="1" dirty="0"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SUL VALORE</a:t>
            </a:r>
            <a:b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           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</a:t>
            </a:r>
            <a:r>
              <a:rPr lang="it-IT" altLang="it-IT" sz="28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INCERTEZZA</a:t>
            </a:r>
            <a: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SULL’INCERTEZZA</a:t>
            </a:r>
            <a:br>
              <a:rPr lang="it-IT" altLang="it-IT" sz="28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</a:br>
            <a:r>
              <a:rPr lang="it-IT" altLang="it-IT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                           </a:t>
            </a:r>
            <a:r>
              <a:rPr lang="it-IT" altLang="it-IT" sz="2800" dirty="0">
                <a:solidFill>
                  <a:srgbClr val="99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e UNITA’ di MISURA</a:t>
            </a:r>
            <a:endParaRPr lang="it-IT" altLang="it-IT" sz="2800" i="1" baseline="-25000" dirty="0">
              <a:solidFill>
                <a:srgbClr val="99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6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-71438" y="-101600"/>
            <a:ext cx="9317038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(1/6)</a:t>
            </a:r>
          </a:p>
        </p:txBody>
      </p:sp>
      <p:sp>
        <p:nvSpPr>
          <p:cNvPr id="458755" name="Text Box 3"/>
          <p:cNvSpPr txBox="1">
            <a:spLocks noChangeArrowheads="1"/>
          </p:cNvSpPr>
          <p:nvPr/>
        </p:nvSpPr>
        <p:spPr bwMode="black">
          <a:xfrm>
            <a:off x="331788" y="863600"/>
            <a:ext cx="8550275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Due differenti misure della stessa potenza a radiofrequenza, emessa da un telefono cellulare, vengono effettuate con strumenti diversi e in maniera del tutto indipendente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 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prima misura è analogica (“senza limiti di risoluzione”) ed è ricavata da letture ripetute (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n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=5) del misurando, che hanno fornito i valori: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1,1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=3.4 W     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1,2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=3.2 W     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1,3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=3 W     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1,4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=2.8 W     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1,5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=2.6 W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sym typeface="Symbol" panose="05050102010706020507" pitchFamily="18" charset="2"/>
              </a:rPr>
              <a:t> 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La seconda misura è digitale, con un wattmetro ideale a 100 livelli e portata 20 W, e ha fornito una lettura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2 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rPr>
              <a:t>= 3.2 W</a:t>
            </a:r>
          </a:p>
        </p:txBody>
      </p:sp>
      <p:sp>
        <p:nvSpPr>
          <p:cNvPr id="458756" name="Text Box 4"/>
          <p:cNvSpPr txBox="1">
            <a:spLocks noChangeArrowheads="1"/>
          </p:cNvSpPr>
          <p:nvPr/>
        </p:nvSpPr>
        <p:spPr bwMode="black">
          <a:xfrm>
            <a:off x="331788" y="4330700"/>
            <a:ext cx="8550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a) Calcolare i due valori di misura,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1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e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</a:t>
            </a:r>
            <a:r>
              <a:rPr lang="it-IT" altLang="it-IT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2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, e le corrispondenti incertezze tipo (standard)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b) Valutare la compatibilità tre i due risultati di misura, in particolar modo per fattori di copertura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k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 pari a 1, 2, e 3</a:t>
            </a:r>
          </a:p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c) Ricavare la miglior stima per il valore della potenza misurata e la sua incertezza tipo 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u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(</a:t>
            </a:r>
            <a:r>
              <a:rPr lang="it-IT" altLang="it-IT" sz="2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P</a:t>
            </a:r>
            <a:r>
              <a: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(2/6)</a:t>
            </a:r>
          </a:p>
        </p:txBody>
      </p:sp>
      <p:grpSp>
        <p:nvGrpSpPr>
          <p:cNvPr id="460811" name="Group 11"/>
          <p:cNvGrpSpPr>
            <a:grpSpLocks/>
          </p:cNvGrpSpPr>
          <p:nvPr/>
        </p:nvGrpSpPr>
        <p:grpSpPr bwMode="auto">
          <a:xfrm>
            <a:off x="320675" y="4033838"/>
            <a:ext cx="8964613" cy="2149475"/>
            <a:chOff x="111" y="2317"/>
            <a:chExt cx="5647" cy="1354"/>
          </a:xfrm>
        </p:grpSpPr>
        <p:graphicFrame>
          <p:nvGraphicFramePr>
            <p:cNvPr id="25614" name="Object 12"/>
            <p:cNvGraphicFramePr>
              <a:graphicFrameLocks noChangeAspect="1"/>
            </p:cNvGraphicFramePr>
            <p:nvPr/>
          </p:nvGraphicFramePr>
          <p:xfrm>
            <a:off x="4050" y="2317"/>
            <a:ext cx="80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0" name="Equation" r:id="rId4" imgW="638165" imgH="304782" progId="Equation.DSMT4">
                    <p:embed/>
                  </p:oleObj>
                </mc:Choice>
                <mc:Fallback>
                  <p:oleObj name="Equation" r:id="rId4" imgW="638165" imgH="304782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050" y="2317"/>
                          <a:ext cx="80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5" name="Object 13"/>
            <p:cNvGraphicFramePr>
              <a:graphicFrameLocks noChangeAspect="1"/>
            </p:cNvGraphicFramePr>
            <p:nvPr/>
          </p:nvGraphicFramePr>
          <p:xfrm>
            <a:off x="1284" y="3150"/>
            <a:ext cx="414" cy="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1" name="Equation" r:id="rId6" imgW="209690" imgH="295213" progId="Equation.3">
                    <p:embed/>
                  </p:oleObj>
                </mc:Choice>
                <mc:Fallback>
                  <p:oleObj name="Equation" r:id="rId6" imgW="209690" imgH="295213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284" y="3150"/>
                          <a:ext cx="414" cy="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14" name="Text Box 14"/>
            <p:cNvSpPr txBox="1">
              <a:spLocks noChangeArrowheads="1"/>
            </p:cNvSpPr>
            <p:nvPr/>
          </p:nvSpPr>
          <p:spPr bwMode="black">
            <a:xfrm>
              <a:off x="111" y="2403"/>
              <a:ext cx="5647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</a:t>
              </a:r>
              <a:r>
                <a:rPr lang="it-IT" altLang="it-IT" sz="2000" baseline="-25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2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= 3.2 W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da una misura digitale con risoluzione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</a:t>
              </a:r>
              <a:r>
                <a:rPr lang="it-IT" altLang="it-IT" sz="2000" i="1" dirty="0">
                  <a:latin typeface="Book Antiqua" panose="02040602050305030304" pitchFamily="18" charset="0"/>
                </a:rPr>
                <a:t>P</a:t>
              </a:r>
              <a:r>
                <a:rPr lang="it-IT" altLang="it-IT" sz="2000" baseline="-25000" dirty="0">
                  <a:latin typeface="Book Antiqua" panose="02040602050305030304" pitchFamily="18" charset="0"/>
                </a:rPr>
                <a:t>2</a:t>
              </a:r>
              <a:r>
                <a:rPr lang="it-IT" altLang="it-IT" sz="2000" dirty="0">
                  <a:latin typeface="Book Antiqua" panose="02040602050305030304" pitchFamily="18" charset="0"/>
                </a:rPr>
                <a:t>=                      =0.2 W   </a:t>
              </a:r>
            </a:p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dirty="0">
                  <a:latin typeface="Book Antiqua" panose="02040602050305030304" pitchFamily="18" charset="0"/>
                </a:rPr>
                <a:t>(passo di quantizzazione)</a:t>
              </a:r>
            </a:p>
            <a:p>
              <a:pPr algn="just" eaLnBrk="1" hangingPunct="1">
                <a:spcBef>
                  <a:spcPct val="50000"/>
                </a:spcBef>
                <a:defRPr/>
              </a:pPr>
              <a:endParaRPr lang="it-IT" altLang="it-IT" sz="2000" dirty="0">
                <a:latin typeface="Book Antiqua" panose="02040602050305030304" pitchFamily="18" charset="0"/>
              </a:endParaRPr>
            </a:p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dirty="0">
                  <a:latin typeface="Book Antiqua" panose="02040602050305030304" pitchFamily="18" charset="0"/>
                </a:rPr>
                <a:t>	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(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</a:t>
              </a:r>
              <a:r>
                <a:rPr lang="it-IT" altLang="it-IT" sz="2000" baseline="-25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)</a:t>
              </a:r>
              <a:r>
                <a:rPr lang="it-IT" altLang="it-IT" sz="2000" dirty="0">
                  <a:latin typeface="Book Antiqua" panose="02040602050305030304" pitchFamily="18" charset="0"/>
                </a:rPr>
                <a:t> =            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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0.058 W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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0.06 W (incertezza di quantizzazione)</a:t>
              </a:r>
              <a:endPara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25605" name="Group 16"/>
          <p:cNvGrpSpPr>
            <a:grpSpLocks/>
          </p:cNvGrpSpPr>
          <p:nvPr/>
        </p:nvGrpSpPr>
        <p:grpSpPr bwMode="auto">
          <a:xfrm>
            <a:off x="179388" y="1254125"/>
            <a:ext cx="8964612" cy="2555875"/>
            <a:chOff x="113" y="790"/>
            <a:chExt cx="5647" cy="1610"/>
          </a:xfrm>
        </p:grpSpPr>
        <p:sp>
          <p:nvSpPr>
            <p:cNvPr id="25606" name="Text Box 4"/>
            <p:cNvSpPr txBox="1">
              <a:spLocks noChangeArrowheads="1"/>
            </p:cNvSpPr>
            <p:nvPr/>
          </p:nvSpPr>
          <p:spPr bwMode="black">
            <a:xfrm>
              <a:off x="113" y="883"/>
              <a:ext cx="5647" cy="1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it-IT" altLang="it-IT" sz="2000" b="1" dirty="0">
                  <a:latin typeface="Book Antiqua" panose="02040602050305030304" pitchFamily="18" charset="0"/>
                </a:rPr>
                <a:t>a) 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</a:t>
              </a:r>
              <a:r>
                <a:rPr lang="it-IT" altLang="it-IT" sz="2000" baseline="-25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dirty="0">
                  <a:latin typeface="Book Antiqua" panose="02040602050305030304" pitchFamily="18" charset="0"/>
                </a:rPr>
                <a:t>=            =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3 W</a:t>
              </a:r>
              <a:r>
                <a:rPr lang="it-IT" altLang="it-IT" sz="2000" dirty="0">
                  <a:latin typeface="Book Antiqua" panose="02040602050305030304" pitchFamily="18" charset="0"/>
                </a:rPr>
                <a:t> ricavata come media campionaria:</a:t>
              </a: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it-IT" altLang="it-IT" sz="2000" dirty="0">
                <a:latin typeface="Book Antiqua" panose="02040602050305030304" pitchFamily="18" charset="0"/>
              </a:endParaRP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it-IT" altLang="it-IT" sz="2000" i="1" dirty="0">
                  <a:latin typeface="Book Antiqua" panose="02040602050305030304" pitchFamily="18" charset="0"/>
                </a:rPr>
                <a:t>    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(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P</a:t>
              </a:r>
              <a:r>
                <a:rPr lang="it-IT" altLang="it-IT" sz="2000" baseline="-25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)</a:t>
              </a:r>
              <a:r>
                <a:rPr lang="it-IT" altLang="it-IT" sz="2000" dirty="0">
                  <a:latin typeface="Book Antiqua" panose="02040602050305030304" pitchFamily="18" charset="0"/>
                </a:rPr>
                <a:t>	=                                                                                                                  =</a:t>
              </a: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it-IT" altLang="it-IT" sz="2000" dirty="0">
                <a:latin typeface="Book Antiqua" panose="02040602050305030304" pitchFamily="18" charset="0"/>
              </a:endParaRP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it-IT" altLang="it-IT" sz="2000" dirty="0">
                  <a:latin typeface="Book Antiqua" panose="02040602050305030304" pitchFamily="18" charset="0"/>
                </a:rPr>
                <a:t>	=                                    =                  W =                W = 0.1       W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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0.14 W</a:t>
              </a:r>
            </a:p>
          </p:txBody>
        </p:sp>
        <p:graphicFrame>
          <p:nvGraphicFramePr>
            <p:cNvPr id="25607" name="Object 5"/>
            <p:cNvGraphicFramePr>
              <a:graphicFrameLocks noChangeAspect="1"/>
            </p:cNvGraphicFramePr>
            <p:nvPr/>
          </p:nvGraphicFramePr>
          <p:xfrm>
            <a:off x="574" y="873"/>
            <a:ext cx="534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2" name="Equation" r:id="rId8" imgW="381080" imgH="143061" progId="Equation.3">
                    <p:embed/>
                  </p:oleObj>
                </mc:Choice>
                <mc:Fallback>
                  <p:oleObj name="Equation" r:id="rId8" imgW="381080" imgH="143061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574" y="873"/>
                          <a:ext cx="534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6"/>
            <p:cNvGraphicFramePr>
              <a:graphicFrameLocks noChangeAspect="1"/>
            </p:cNvGraphicFramePr>
            <p:nvPr/>
          </p:nvGraphicFramePr>
          <p:xfrm>
            <a:off x="822" y="1360"/>
            <a:ext cx="4561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3" name="Equation" r:id="rId10" imgW="4524604" imgH="361720" progId="Equation.3">
                    <p:embed/>
                  </p:oleObj>
                </mc:Choice>
                <mc:Fallback>
                  <p:oleObj name="Equation" r:id="rId10" imgW="4524604" imgH="36172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822" y="1360"/>
                          <a:ext cx="4561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Object 7"/>
            <p:cNvGraphicFramePr>
              <a:graphicFrameLocks noChangeAspect="1"/>
            </p:cNvGraphicFramePr>
            <p:nvPr/>
          </p:nvGraphicFramePr>
          <p:xfrm>
            <a:off x="810" y="1919"/>
            <a:ext cx="1514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4" name="Equation" r:id="rId12" imgW="1285905" imgH="323921" progId="Equation.3">
                    <p:embed/>
                  </p:oleObj>
                </mc:Choice>
                <mc:Fallback>
                  <p:oleObj name="Equation" r:id="rId12" imgW="1285905" imgH="323921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810" y="1919"/>
                          <a:ext cx="1514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Object 8"/>
            <p:cNvGraphicFramePr>
              <a:graphicFrameLocks noChangeAspect="1"/>
            </p:cNvGraphicFramePr>
            <p:nvPr/>
          </p:nvGraphicFramePr>
          <p:xfrm>
            <a:off x="2368" y="1914"/>
            <a:ext cx="709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5" name="Equation" r:id="rId14" imgW="533320" imgH="323921" progId="Equation.3">
                    <p:embed/>
                  </p:oleObj>
                </mc:Choice>
                <mc:Fallback>
                  <p:oleObj name="Equation" r:id="rId14" imgW="533320" imgH="323921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68" y="1914"/>
                          <a:ext cx="709" cy="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9"/>
            <p:cNvGraphicFramePr>
              <a:graphicFrameLocks noChangeAspect="1"/>
            </p:cNvGraphicFramePr>
            <p:nvPr/>
          </p:nvGraphicFramePr>
          <p:xfrm>
            <a:off x="3395" y="1999"/>
            <a:ext cx="664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6" name="Equation" r:id="rId16" imgW="495499" imgH="133492" progId="Equation.3">
                    <p:embed/>
                  </p:oleObj>
                </mc:Choice>
                <mc:Fallback>
                  <p:oleObj name="Equation" r:id="rId16" imgW="495499" imgH="13349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395" y="1999"/>
                          <a:ext cx="664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10"/>
            <p:cNvGraphicFramePr>
              <a:graphicFrameLocks noChangeAspect="1"/>
            </p:cNvGraphicFramePr>
            <p:nvPr/>
          </p:nvGraphicFramePr>
          <p:xfrm>
            <a:off x="4552" y="2018"/>
            <a:ext cx="275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7" name="Equation" r:id="rId18" imgW="114420" imgH="95215" progId="Equation.3">
                    <p:embed/>
                  </p:oleObj>
                </mc:Choice>
                <mc:Fallback>
                  <p:oleObj name="Equation" r:id="rId18" imgW="114420" imgH="9521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552" y="2018"/>
                          <a:ext cx="275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3" name="Object 15"/>
            <p:cNvGraphicFramePr>
              <a:graphicFrameLocks noChangeAspect="1"/>
            </p:cNvGraphicFramePr>
            <p:nvPr/>
          </p:nvGraphicFramePr>
          <p:xfrm>
            <a:off x="3978" y="790"/>
            <a:ext cx="923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8" name="Equation" r:id="rId20" imgW="790405" imgH="361720" progId="Equation.3">
                    <p:embed/>
                  </p:oleObj>
                </mc:Choice>
                <mc:Fallback>
                  <p:oleObj name="Equation" r:id="rId20" imgW="790405" imgH="36172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978" y="790"/>
                          <a:ext cx="923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(3/6)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/>
        </p:nvGraphicFramePr>
        <p:xfrm>
          <a:off x="2463800" y="1793875"/>
          <a:ext cx="33639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name="Equation" r:id="rId4" imgW="1600439" imgH="171291" progId="Equation.3">
                  <p:embed/>
                </p:oleObj>
              </mc:Choice>
              <mc:Fallback>
                <p:oleObj name="Equation" r:id="rId4" imgW="1600439" imgH="1712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63800" y="1793875"/>
                        <a:ext cx="33639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2857" name="Group 9"/>
          <p:cNvGrpSpPr>
            <a:grpSpLocks/>
          </p:cNvGrpSpPr>
          <p:nvPr/>
        </p:nvGrpSpPr>
        <p:grpSpPr bwMode="auto">
          <a:xfrm>
            <a:off x="358775" y="3741738"/>
            <a:ext cx="8404225" cy="1984375"/>
            <a:chOff x="226" y="2357"/>
            <a:chExt cx="5294" cy="1250"/>
          </a:xfrm>
        </p:grpSpPr>
        <p:sp>
          <p:nvSpPr>
            <p:cNvPr id="462854" name="Text Box 6"/>
            <p:cNvSpPr txBox="1">
              <a:spLocks noChangeArrowheads="1"/>
            </p:cNvSpPr>
            <p:nvPr/>
          </p:nvSpPr>
          <p:spPr bwMode="black">
            <a:xfrm>
              <a:off x="226" y="2357"/>
              <a:ext cx="5294" cy="1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dirty="0">
                  <a:latin typeface="Book Antiqua" panose="02040602050305030304" pitchFamily="18" charset="0"/>
                </a:rPr>
                <a:t>Sostituendo i valori numerici si ha</a:t>
              </a:r>
            </a:p>
            <a:p>
              <a:pPr algn="just" eaLnBrk="1" hangingPunct="1">
                <a:spcBef>
                  <a:spcPct val="50000"/>
                </a:spcBef>
                <a:defRPr/>
              </a:pPr>
              <a:endParaRPr lang="it-IT" altLang="it-IT" sz="800" dirty="0">
                <a:latin typeface="Book Antiqua" panose="02040602050305030304" pitchFamily="18" charset="0"/>
              </a:endParaRPr>
            </a:p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dirty="0">
                  <a:latin typeface="Book Antiqua" panose="02040602050305030304" pitchFamily="18" charset="0"/>
                </a:rPr>
                <a:t>       0.2 W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 </a:t>
              </a:r>
              <a:r>
                <a:rPr lang="it-IT" altLang="it-IT" sz="2000" i="1" dirty="0">
                  <a:latin typeface="Book Antiqua" panose="02040602050305030304" pitchFamily="18" charset="0"/>
                </a:rPr>
                <a:t>k                       </a:t>
              </a:r>
              <a:r>
                <a:rPr lang="de-DE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 </a:t>
              </a:r>
              <a:r>
                <a:rPr lang="it-IT" altLang="it-IT" sz="2000" i="1" dirty="0">
                  <a:latin typeface="Book Antiqua" panose="02040602050305030304" pitchFamily="18" charset="0"/>
                </a:rPr>
                <a:t>k </a:t>
              </a:r>
              <a:r>
                <a:rPr lang="en-US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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0.1523 W     </a:t>
              </a:r>
              <a:r>
                <a:rPr lang="de-DE" altLang="it-IT" sz="2000" dirty="0">
                  <a:latin typeface="Book Antiqua" panose="02040602050305030304" pitchFamily="18" charset="0"/>
                  <a:sym typeface="Symbol" panose="05050102010706020507" pitchFamily="18" charset="2"/>
                </a:rPr>
                <a:t></a:t>
              </a:r>
              <a:r>
                <a:rPr lang="it-IT" altLang="it-IT" sz="2000" dirty="0">
                  <a:latin typeface="Book Antiqua" panose="02040602050305030304" pitchFamily="18" charset="0"/>
                </a:rPr>
                <a:t>    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k </a:t>
              </a:r>
              <a:r>
                <a:rPr lang="de-DE" altLang="it-IT" sz="2000" dirty="0">
                  <a:solidFill>
                    <a:srgbClr val="FFFF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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(0.2/0.1523) =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1.31</a:t>
              </a:r>
            </a:p>
            <a:p>
              <a:pPr algn="just" eaLnBrk="1" hangingPunct="1">
                <a:spcBef>
                  <a:spcPct val="50000"/>
                </a:spcBef>
                <a:defRPr/>
              </a:pPr>
              <a:endParaRPr lang="it-IT" altLang="it-IT" sz="800" dirty="0">
                <a:latin typeface="Book Antiqua" panose="02040602050305030304" pitchFamily="18" charset="0"/>
              </a:endParaRPr>
            </a:p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it-IT" altLang="it-IT" sz="2000" dirty="0">
                  <a:latin typeface="Book Antiqua" panose="02040602050305030304" pitchFamily="18" charset="0"/>
                </a:rPr>
                <a:t>Pertanto, le due misure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sono compatibili per </a:t>
              </a:r>
              <a:r>
                <a:rPr lang="it-IT" altLang="it-IT" sz="2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k</a:t>
              </a:r>
              <a:r>
                <a:rPr lang="it-IT" altLang="it-IT" sz="1000" i="1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=</a:t>
              </a:r>
              <a:r>
                <a:rPr lang="it-IT" altLang="it-IT" sz="1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r>
                <a:rPr lang="it-IT" altLang="it-IT" sz="2000" dirty="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dirty="0">
                  <a:latin typeface="Book Antiqua" panose="02040602050305030304" pitchFamily="18" charset="0"/>
                </a:rPr>
                <a:t>, e ovviamente anche per </a:t>
              </a:r>
              <a:r>
                <a:rPr lang="it-IT" altLang="it-IT" sz="2000" i="1" dirty="0">
                  <a:latin typeface="Book Antiqua" panose="02040602050305030304" pitchFamily="18" charset="0"/>
                </a:rPr>
                <a:t>k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= 3, ma non sono compatibili per </a:t>
              </a:r>
              <a:r>
                <a:rPr lang="it-IT" altLang="it-IT" sz="2000" i="1" dirty="0">
                  <a:latin typeface="Book Antiqua" panose="02040602050305030304" pitchFamily="18" charset="0"/>
                </a:rPr>
                <a:t>k</a:t>
              </a:r>
              <a:r>
                <a:rPr lang="it-IT" altLang="it-IT" sz="1200" i="1" dirty="0">
                  <a:latin typeface="Book Antiqua" panose="02040602050305030304" pitchFamily="18" charset="0"/>
                </a:rPr>
                <a:t>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=</a:t>
              </a:r>
              <a:r>
                <a:rPr lang="it-IT" altLang="it-IT" sz="1200" dirty="0">
                  <a:latin typeface="Book Antiqua" panose="02040602050305030304" pitchFamily="18" charset="0"/>
                </a:rPr>
                <a:t> </a:t>
              </a:r>
              <a:r>
                <a:rPr lang="it-IT" altLang="it-IT" sz="2000" dirty="0">
                  <a:latin typeface="Book Antiqua" panose="02040602050305030304" pitchFamily="18" charset="0"/>
                </a:rPr>
                <a:t>1</a:t>
              </a:r>
              <a:endParaRPr lang="it-IT" altLang="it-IT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</a:endParaRPr>
            </a:p>
          </p:txBody>
        </p:sp>
        <p:graphicFrame>
          <p:nvGraphicFramePr>
            <p:cNvPr id="27657" name="Object 7"/>
            <p:cNvGraphicFramePr>
              <a:graphicFrameLocks noChangeAspect="1"/>
            </p:cNvGraphicFramePr>
            <p:nvPr/>
          </p:nvGraphicFramePr>
          <p:xfrm>
            <a:off x="1227" y="2712"/>
            <a:ext cx="944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3" name="Equation" r:id="rId6" imgW="714285" imgH="152630" progId="Equation.3">
                    <p:embed/>
                  </p:oleObj>
                </mc:Choice>
                <mc:Fallback>
                  <p:oleObj name="Equation" r:id="rId6" imgW="714285" imgH="15263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227" y="2712"/>
                          <a:ext cx="944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5" name="Text Box 8"/>
          <p:cNvSpPr txBox="1">
            <a:spLocks noChangeArrowheads="1"/>
          </p:cNvSpPr>
          <p:nvPr/>
        </p:nvSpPr>
        <p:spPr bwMode="black">
          <a:xfrm>
            <a:off x="344488" y="1225550"/>
            <a:ext cx="84042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 dirty="0">
                <a:latin typeface="Book Antiqua" panose="02040602050305030304" pitchFamily="18" charset="0"/>
              </a:rPr>
              <a:t>b)</a:t>
            </a:r>
            <a:r>
              <a:rPr lang="it-IT" altLang="it-IT" sz="2000" dirty="0">
                <a:latin typeface="Book Antiqua" panose="02040602050305030304" pitchFamily="18" charset="0"/>
              </a:rPr>
              <a:t> Per verificare la compatibilità tra le due misure indipendenti si deve valutare la disuguaglianza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it-IT" sz="2000" dirty="0">
              <a:latin typeface="Book Antiqua" panose="0204060205030503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dirty="0">
                <a:latin typeface="Book Antiqua" panose="02040602050305030304" pitchFamily="18" charset="0"/>
              </a:rPr>
              <a:t>con </a:t>
            </a:r>
            <a:r>
              <a:rPr lang="it-IT" altLang="it-IT" sz="2000" i="1" dirty="0">
                <a:latin typeface="Book Antiqua" panose="02040602050305030304" pitchFamily="18" charset="0"/>
              </a:rPr>
              <a:t>k</a:t>
            </a:r>
            <a:r>
              <a:rPr lang="it-IT" altLang="it-IT" sz="2000" dirty="0">
                <a:latin typeface="Book Antiqua" panose="02040602050305030304" pitchFamily="18" charset="0"/>
              </a:rPr>
              <a:t> fattore di copertura (il termine di covarianza non compare essendo per ipotesi le due misure statisticamente indipendenti)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1403350" y="1309688"/>
            <a:ext cx="6410325" cy="49434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0" y="-381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(4/6)</a:t>
            </a:r>
          </a:p>
        </p:txBody>
      </p:sp>
      <p:sp>
        <p:nvSpPr>
          <p:cNvPr id="464900" name="Text Box 4"/>
          <p:cNvSpPr txBox="1">
            <a:spLocks noChangeArrowheads="1"/>
          </p:cNvSpPr>
          <p:nvPr/>
        </p:nvSpPr>
        <p:spPr bwMode="black">
          <a:xfrm>
            <a:off x="331788" y="892175"/>
            <a:ext cx="84042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Interpretazione grafica della compatibilità tra le due misure</a:t>
            </a:r>
            <a:r>
              <a:rPr lang="it-IT" altLang="it-IT" sz="2000">
                <a:latin typeface="Book Antiqua" panose="02040602050305030304" pitchFamily="18" charset="0"/>
              </a:rPr>
              <a:t> </a:t>
            </a:r>
            <a:r>
              <a:rPr lang="en-US" altLang="it-IT" sz="2000">
                <a:latin typeface="Book Antiqua" panose="02040602050305030304" pitchFamily="18" charset="0"/>
              </a:rPr>
              <a:t>	</a:t>
            </a:r>
          </a:p>
          <a:p>
            <a:pPr eaLnBrk="1" hangingPunct="1">
              <a:spcBef>
                <a:spcPct val="50000"/>
              </a:spcBef>
              <a:defRPr/>
            </a:pP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046163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4902" name="Text Box 6"/>
          <p:cNvSpPr txBox="1">
            <a:spLocks noChangeArrowheads="1"/>
          </p:cNvSpPr>
          <p:nvPr/>
        </p:nvSpPr>
        <p:spPr bwMode="black">
          <a:xfrm>
            <a:off x="579438" y="2847975"/>
            <a:ext cx="862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PDF</a:t>
            </a: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64903" name="Text Box 7"/>
          <p:cNvSpPr txBox="1">
            <a:spLocks noChangeArrowheads="1"/>
          </p:cNvSpPr>
          <p:nvPr/>
        </p:nvSpPr>
        <p:spPr bwMode="black">
          <a:xfrm>
            <a:off x="2887663" y="6180138"/>
            <a:ext cx="334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Potenza misurata (W)</a:t>
            </a: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9705" name="Rectangle 8"/>
          <p:cNvSpPr>
            <a:spLocks noChangeArrowheads="1"/>
          </p:cNvSpPr>
          <p:nvPr/>
        </p:nvSpPr>
        <p:spPr bwMode="black">
          <a:xfrm>
            <a:off x="2020888" y="3498850"/>
            <a:ext cx="288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800" i="1">
                <a:solidFill>
                  <a:srgbClr val="FF0000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800" baseline="-25000">
                <a:solidFill>
                  <a:srgbClr val="FF0000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= 3.00 </a:t>
            </a:r>
            <a:r>
              <a:rPr lang="en-US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± 0.14</a:t>
            </a:r>
            <a:r>
              <a:rPr lang="it-IT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29706" name="Rectangle 9"/>
          <p:cNvSpPr>
            <a:spLocks noChangeArrowheads="1"/>
          </p:cNvSpPr>
          <p:nvPr/>
        </p:nvSpPr>
        <p:spPr bwMode="black">
          <a:xfrm>
            <a:off x="2671763" y="2300288"/>
            <a:ext cx="2889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800" i="1">
                <a:solidFill>
                  <a:srgbClr val="0000FF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800" baseline="-25000">
                <a:solidFill>
                  <a:srgbClr val="0000FF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= 3.20 </a:t>
            </a:r>
            <a:r>
              <a:rPr lang="en-US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± 0.06</a:t>
            </a:r>
            <a:r>
              <a:rPr lang="it-IT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black">
          <a:xfrm>
            <a:off x="666750" y="3109913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(W</a:t>
            </a:r>
            <a:r>
              <a:rPr lang="it-IT" altLang="it-IT" sz="2000" b="1" baseline="30000">
                <a:latin typeface="Book Antiqua" panose="02040602050305030304" pitchFamily="18" charset="0"/>
              </a:rPr>
              <a:t>-1</a:t>
            </a:r>
            <a:r>
              <a:rPr lang="it-IT" altLang="it-IT" sz="2000" b="1">
                <a:latin typeface="Book Antiqua" panose="02040602050305030304" pitchFamily="18" charset="0"/>
              </a:rPr>
              <a:t>)</a:t>
            </a:r>
            <a:endParaRPr lang="it-IT" altLang="it-IT" sz="2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3" name="Ogget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16333"/>
              </p:ext>
            </p:extLst>
          </p:nvPr>
        </p:nvGraphicFramePr>
        <p:xfrm>
          <a:off x="117816" y="3676650"/>
          <a:ext cx="1213756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1" name="Equation" r:id="rId5" imgW="876240" imgH="419040" progId="Equation.DSMT4">
                  <p:embed/>
                </p:oleObj>
              </mc:Choice>
              <mc:Fallback>
                <p:oleObj name="Equation" r:id="rId5" imgW="876240" imgH="41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816" y="3676650"/>
                        <a:ext cx="1213756" cy="5730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403350" y="1398588"/>
            <a:ext cx="6410325" cy="49434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>
          <a:xfrm>
            <a:off x="12700" y="-889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(5/6)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2887663" y="6269038"/>
            <a:ext cx="334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Potenza misurata (W)</a:t>
            </a: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1750" name="Rectangle 38"/>
          <p:cNvSpPr>
            <a:spLocks noChangeArrowheads="1"/>
          </p:cNvSpPr>
          <p:nvPr/>
        </p:nvSpPr>
        <p:spPr bwMode="auto">
          <a:xfrm>
            <a:off x="1397000" y="1146175"/>
            <a:ext cx="6411913" cy="260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5363"/>
            <a:ext cx="73152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6948" name="Text Box 4"/>
          <p:cNvSpPr txBox="1">
            <a:spLocks noChangeArrowheads="1"/>
          </p:cNvSpPr>
          <p:nvPr/>
        </p:nvSpPr>
        <p:spPr bwMode="auto">
          <a:xfrm>
            <a:off x="331788" y="752475"/>
            <a:ext cx="8404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Interpretazione grafica della compatibilità tra le due misure</a:t>
            </a: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66981" name="Text Box 37"/>
          <p:cNvSpPr txBox="1">
            <a:spLocks noChangeArrowheads="1"/>
          </p:cNvSpPr>
          <p:nvPr/>
        </p:nvSpPr>
        <p:spPr bwMode="auto">
          <a:xfrm>
            <a:off x="477838" y="1079801"/>
            <a:ext cx="847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1700" dirty="0">
                <a:solidFill>
                  <a:srgbClr val="FFFF00"/>
                </a:solidFill>
                <a:latin typeface="Book Antiqua" panose="02040602050305030304" pitchFamily="18" charset="0"/>
              </a:rPr>
              <a:t>triangolo </a:t>
            </a:r>
            <a:r>
              <a:rPr lang="it-IT" altLang="it-IT" sz="1700" dirty="0" err="1">
                <a:solidFill>
                  <a:srgbClr val="FFFF00"/>
                </a:solidFill>
                <a:latin typeface="Book Antiqua" panose="02040602050305030304" pitchFamily="18" charset="0"/>
              </a:rPr>
              <a:t>rett</a:t>
            </a:r>
            <a:r>
              <a:rPr lang="it-IT" altLang="it-IT" sz="1700" dirty="0">
                <a:solidFill>
                  <a:srgbClr val="FFFF00"/>
                </a:solidFill>
                <a:latin typeface="Book Antiqua" panose="02040602050305030304" pitchFamily="18" charset="0"/>
              </a:rPr>
              <a:t>. con cateti </a:t>
            </a:r>
            <a:r>
              <a:rPr lang="it-IT" altLang="it-IT" sz="1700" b="1" i="1" dirty="0">
                <a:solidFill>
                  <a:srgbClr val="0000FF"/>
                </a:solidFill>
                <a:latin typeface="Book Antiqua" panose="02040602050305030304" pitchFamily="18" charset="0"/>
              </a:rPr>
              <a:t>ku</a:t>
            </a:r>
            <a:r>
              <a:rPr lang="it-IT" altLang="it-IT" sz="1700" b="1" baseline="-25000" dirty="0">
                <a:solidFill>
                  <a:srgbClr val="0000FF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1700" dirty="0">
                <a:latin typeface="Book Antiqua" panose="02040602050305030304" pitchFamily="18" charset="0"/>
              </a:rPr>
              <a:t> </a:t>
            </a:r>
            <a:r>
              <a:rPr lang="it-IT" altLang="it-IT" sz="1700" dirty="0">
                <a:solidFill>
                  <a:srgbClr val="FFFF00"/>
                </a:solidFill>
                <a:latin typeface="Book Antiqua" panose="02040602050305030304" pitchFamily="18" charset="0"/>
              </a:rPr>
              <a:t>e</a:t>
            </a:r>
            <a:r>
              <a:rPr lang="it-IT" altLang="it-IT" sz="1700" dirty="0">
                <a:latin typeface="Book Antiqua" panose="02040602050305030304" pitchFamily="18" charset="0"/>
              </a:rPr>
              <a:t> </a:t>
            </a:r>
            <a:r>
              <a:rPr lang="it-IT" altLang="it-IT" sz="1700" b="1" i="1" dirty="0">
                <a:solidFill>
                  <a:srgbClr val="DC0101"/>
                </a:solidFill>
                <a:latin typeface="Book Antiqua" panose="02040602050305030304" pitchFamily="18" charset="0"/>
              </a:rPr>
              <a:t>ku</a:t>
            </a:r>
            <a:r>
              <a:rPr lang="it-IT" altLang="it-IT" sz="1700" b="1" baseline="-25000" dirty="0">
                <a:solidFill>
                  <a:srgbClr val="DC0101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1700" dirty="0">
                <a:latin typeface="Book Antiqua" panose="02040602050305030304" pitchFamily="18" charset="0"/>
              </a:rPr>
              <a:t> </a:t>
            </a:r>
            <a:r>
              <a:rPr lang="it-IT" altLang="it-IT" sz="1700" dirty="0">
                <a:solidFill>
                  <a:srgbClr val="FFFF00"/>
                </a:solidFill>
                <a:latin typeface="Book Antiqua" panose="02040602050305030304" pitchFamily="18" charset="0"/>
              </a:rPr>
              <a:t>e </a:t>
            </a:r>
            <a:r>
              <a:rPr lang="it-IT" altLang="it-IT" sz="1700" b="1" dirty="0">
                <a:solidFill>
                  <a:srgbClr val="FFFF00"/>
                </a:solidFill>
                <a:latin typeface="Book Antiqua" panose="02040602050305030304" pitchFamily="18" charset="0"/>
              </a:rPr>
              <a:t>ipotenusa</a:t>
            </a:r>
            <a:r>
              <a:rPr lang="it-IT" altLang="it-IT" sz="1700" dirty="0">
                <a:solidFill>
                  <a:srgbClr val="FFFF00"/>
                </a:solidFill>
                <a:latin typeface="Book Antiqua" panose="02040602050305030304" pitchFamily="18" charset="0"/>
              </a:rPr>
              <a:t> che “copre” </a:t>
            </a:r>
            <a:r>
              <a:rPr lang="it-IT" altLang="it-IT" sz="1700" b="1" i="1" dirty="0">
                <a:solidFill>
                  <a:srgbClr val="C8FF00"/>
                </a:solidFill>
                <a:latin typeface="Book Antiqua" panose="02040602050305030304" pitchFamily="18" charset="0"/>
              </a:rPr>
              <a:t>d</a:t>
            </a: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579438" y="2936875"/>
            <a:ext cx="862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PDF</a:t>
            </a:r>
            <a:endParaRPr lang="it-IT" altLang="it-IT" sz="20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1755" name="Rectangle 8"/>
          <p:cNvSpPr>
            <a:spLocks noChangeArrowheads="1"/>
          </p:cNvSpPr>
          <p:nvPr/>
        </p:nvSpPr>
        <p:spPr bwMode="auto">
          <a:xfrm>
            <a:off x="2020888" y="3587750"/>
            <a:ext cx="2889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800" i="1">
                <a:solidFill>
                  <a:srgbClr val="FF0000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800" baseline="-25000">
                <a:solidFill>
                  <a:srgbClr val="FF0000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= 3.00 </a:t>
            </a:r>
            <a:r>
              <a:rPr lang="en-US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± 0.14</a:t>
            </a:r>
            <a:r>
              <a:rPr lang="it-IT" altLang="it-IT" sz="2800">
                <a:solidFill>
                  <a:srgbClr val="FF00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31756" name="Rectangle 9"/>
          <p:cNvSpPr>
            <a:spLocks noChangeArrowheads="1"/>
          </p:cNvSpPr>
          <p:nvPr/>
        </p:nvSpPr>
        <p:spPr bwMode="auto">
          <a:xfrm>
            <a:off x="2671763" y="2389188"/>
            <a:ext cx="2889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800" i="1">
                <a:solidFill>
                  <a:srgbClr val="0000FF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800" baseline="-25000">
                <a:solidFill>
                  <a:srgbClr val="0000FF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= 3.20 </a:t>
            </a:r>
            <a:r>
              <a:rPr lang="en-US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± 0.06</a:t>
            </a:r>
            <a:r>
              <a:rPr lang="it-IT" altLang="it-IT" sz="2800">
                <a:solidFill>
                  <a:srgbClr val="0000FF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6954" name="Text Box 10"/>
          <p:cNvSpPr txBox="1">
            <a:spLocks noChangeArrowheads="1"/>
          </p:cNvSpPr>
          <p:nvPr/>
        </p:nvSpPr>
        <p:spPr bwMode="auto">
          <a:xfrm>
            <a:off x="666750" y="3198813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b="1">
                <a:latin typeface="Book Antiqua" panose="02040602050305030304" pitchFamily="18" charset="0"/>
              </a:rPr>
              <a:t>(W</a:t>
            </a:r>
            <a:r>
              <a:rPr lang="it-IT" altLang="it-IT" sz="2000" b="1" baseline="30000">
                <a:latin typeface="Book Antiqua" panose="02040602050305030304" pitchFamily="18" charset="0"/>
              </a:rPr>
              <a:t>-1</a:t>
            </a:r>
            <a:r>
              <a:rPr lang="it-IT" altLang="it-IT" sz="2000" b="1">
                <a:latin typeface="Book Antiqua" panose="02040602050305030304" pitchFamily="18" charset="0"/>
              </a:rPr>
              <a:t>)</a:t>
            </a:r>
            <a:endParaRPr lang="it-IT" altLang="it-IT" sz="220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1758" name="Rectangle 15"/>
          <p:cNvSpPr>
            <a:spLocks noChangeArrowheads="1"/>
          </p:cNvSpPr>
          <p:nvPr/>
        </p:nvSpPr>
        <p:spPr bwMode="auto">
          <a:xfrm>
            <a:off x="4572000" y="5343525"/>
            <a:ext cx="1270000" cy="2905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30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</a:t>
            </a:r>
            <a:r>
              <a:rPr lang="en-US" altLang="it-IT" sz="1300" i="1">
                <a:solidFill>
                  <a:srgbClr val="0A00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300" baseline="-25000">
                <a:solidFill>
                  <a:srgbClr val="0A0000"/>
                </a:solidFill>
                <a:latin typeface="Book Antiqua" panose="02040602050305030304" pitchFamily="18" charset="0"/>
              </a:rPr>
              <a:t>2</a:t>
            </a:r>
            <a:r>
              <a:rPr lang="en-US" altLang="it-IT" sz="1300">
                <a:solidFill>
                  <a:srgbClr val="0A0000"/>
                </a:solidFill>
                <a:latin typeface="Book Antiqua" panose="02040602050305030304" pitchFamily="18" charset="0"/>
              </a:rPr>
              <a:t>-</a:t>
            </a:r>
            <a:r>
              <a:rPr lang="en-US" altLang="it-IT" sz="1300" i="1">
                <a:solidFill>
                  <a:srgbClr val="0A00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300" baseline="-25000">
                <a:solidFill>
                  <a:srgbClr val="0A0000"/>
                </a:solidFill>
                <a:latin typeface="Book Antiqua" panose="02040602050305030304" pitchFamily="18" charset="0"/>
              </a:rPr>
              <a:t>1</a:t>
            </a:r>
            <a:r>
              <a:rPr lang="en-US" altLang="it-IT" sz="130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</a:t>
            </a:r>
            <a:r>
              <a:rPr lang="en-US" altLang="it-IT" sz="1300">
                <a:solidFill>
                  <a:srgbClr val="0A0000"/>
                </a:solidFill>
                <a:latin typeface="Book Antiqua" panose="02040602050305030304" pitchFamily="18" charset="0"/>
              </a:rPr>
              <a:t>=0.2</a:t>
            </a:r>
            <a:r>
              <a:rPr lang="it-IT" altLang="it-IT" sz="1300">
                <a:solidFill>
                  <a:srgbClr val="0A00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6957" name="Rectangle 13"/>
          <p:cNvSpPr>
            <a:spLocks noChangeArrowheads="1"/>
          </p:cNvSpPr>
          <p:nvPr/>
        </p:nvSpPr>
        <p:spPr bwMode="auto">
          <a:xfrm rot="-1568641">
            <a:off x="5510213" y="4378325"/>
            <a:ext cx="115887" cy="115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66960" name="Line 16"/>
          <p:cNvSpPr>
            <a:spLocks noChangeShapeType="1"/>
          </p:cNvSpPr>
          <p:nvPr/>
        </p:nvSpPr>
        <p:spPr bwMode="auto">
          <a:xfrm flipV="1">
            <a:off x="4286250" y="4365625"/>
            <a:ext cx="1317625" cy="60007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62" name="Line 18"/>
          <p:cNvSpPr>
            <a:spLocks noChangeShapeType="1"/>
          </p:cNvSpPr>
          <p:nvPr/>
        </p:nvSpPr>
        <p:spPr bwMode="auto">
          <a:xfrm flipV="1">
            <a:off x="4167188" y="4697413"/>
            <a:ext cx="706437" cy="32385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66" name="Line 22"/>
          <p:cNvSpPr>
            <a:spLocks noChangeShapeType="1"/>
          </p:cNvSpPr>
          <p:nvPr/>
        </p:nvSpPr>
        <p:spPr bwMode="auto">
          <a:xfrm flipH="1" flipV="1">
            <a:off x="5659438" y="4506913"/>
            <a:ext cx="230187" cy="5175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70" name="Line 26"/>
          <p:cNvSpPr>
            <a:spLocks noChangeShapeType="1"/>
          </p:cNvSpPr>
          <p:nvPr/>
        </p:nvSpPr>
        <p:spPr bwMode="auto">
          <a:xfrm>
            <a:off x="4160838" y="5033963"/>
            <a:ext cx="1738312" cy="0"/>
          </a:xfrm>
          <a:prstGeom prst="line">
            <a:avLst/>
          </a:prstGeom>
          <a:noFill/>
          <a:ln w="317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71" name="Rectangle 27"/>
          <p:cNvSpPr>
            <a:spLocks noChangeArrowheads="1"/>
          </p:cNvSpPr>
          <p:nvPr/>
        </p:nvSpPr>
        <p:spPr bwMode="auto">
          <a:xfrm rot="-1568641">
            <a:off x="5472113" y="3130550"/>
            <a:ext cx="115887" cy="1158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/>
          </a:p>
        </p:txBody>
      </p:sp>
      <p:sp>
        <p:nvSpPr>
          <p:cNvPr id="466972" name="Line 28"/>
          <p:cNvSpPr>
            <a:spLocks noChangeShapeType="1"/>
          </p:cNvSpPr>
          <p:nvPr/>
        </p:nvSpPr>
        <p:spPr bwMode="auto">
          <a:xfrm flipV="1">
            <a:off x="4845050" y="3117850"/>
            <a:ext cx="720725" cy="33337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73" name="Rectangle 29"/>
          <p:cNvSpPr>
            <a:spLocks noChangeArrowheads="1"/>
          </p:cNvSpPr>
          <p:nvPr/>
        </p:nvSpPr>
        <p:spPr bwMode="auto">
          <a:xfrm rot="-1447288">
            <a:off x="4559300" y="3024188"/>
            <a:ext cx="10636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200" i="1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en-US" altLang="it-IT" sz="1200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200" i="1">
                <a:solidFill>
                  <a:srgbClr val="FF00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200" baseline="-25000">
                <a:solidFill>
                  <a:srgbClr val="FF0000"/>
                </a:solidFill>
                <a:latin typeface="Book Antiqua" panose="02040602050305030304" pitchFamily="18" charset="0"/>
              </a:rPr>
              <a:t>1</a:t>
            </a:r>
            <a:r>
              <a:rPr lang="en-US" altLang="it-IT" sz="1200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</a:t>
            </a:r>
            <a:r>
              <a:rPr lang="en-US" altLang="it-IT" sz="1200">
                <a:solidFill>
                  <a:srgbClr val="FF0000"/>
                </a:solidFill>
                <a:latin typeface="Book Antiqua" panose="02040602050305030304" pitchFamily="18" charset="0"/>
              </a:rPr>
              <a:t>=0.14</a:t>
            </a:r>
            <a:r>
              <a:rPr lang="it-IT" altLang="it-IT" sz="1200">
                <a:solidFill>
                  <a:srgbClr val="FF00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6974" name="Rectangle 30"/>
          <p:cNvSpPr>
            <a:spLocks noChangeArrowheads="1"/>
          </p:cNvSpPr>
          <p:nvPr/>
        </p:nvSpPr>
        <p:spPr bwMode="auto">
          <a:xfrm rot="3954385">
            <a:off x="5257006" y="3023394"/>
            <a:ext cx="1063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200" i="1">
                <a:solidFill>
                  <a:srgbClr val="0000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en-US" altLang="it-IT" sz="1200">
                <a:solidFill>
                  <a:srgbClr val="0000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200" i="1">
                <a:solidFill>
                  <a:srgbClr val="0000FF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200" baseline="-25000">
                <a:solidFill>
                  <a:srgbClr val="0000FF"/>
                </a:solidFill>
                <a:latin typeface="Book Antiqua" panose="02040602050305030304" pitchFamily="18" charset="0"/>
              </a:rPr>
              <a:t>2</a:t>
            </a:r>
            <a:r>
              <a:rPr lang="en-US" altLang="it-IT" sz="1200">
                <a:solidFill>
                  <a:srgbClr val="0000FF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</a:t>
            </a:r>
            <a:r>
              <a:rPr lang="en-US" altLang="it-IT" sz="1200">
                <a:solidFill>
                  <a:srgbClr val="0000FF"/>
                </a:solidFill>
                <a:latin typeface="Book Antiqua" panose="02040602050305030304" pitchFamily="18" charset="0"/>
              </a:rPr>
              <a:t>=0.06</a:t>
            </a:r>
            <a:r>
              <a:rPr lang="it-IT" altLang="it-IT" sz="1200">
                <a:solidFill>
                  <a:srgbClr val="0000FF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6975" name="Line 31"/>
          <p:cNvSpPr>
            <a:spLocks noChangeShapeType="1"/>
          </p:cNvSpPr>
          <p:nvPr/>
        </p:nvSpPr>
        <p:spPr bwMode="auto">
          <a:xfrm flipH="1" flipV="1">
            <a:off x="5559425" y="3103563"/>
            <a:ext cx="163513" cy="344487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76" name="Rectangle 32"/>
          <p:cNvSpPr>
            <a:spLocks noChangeArrowheads="1"/>
          </p:cNvSpPr>
          <p:nvPr/>
        </p:nvSpPr>
        <p:spPr bwMode="auto">
          <a:xfrm>
            <a:off x="4129088" y="3475038"/>
            <a:ext cx="1831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[</a:t>
            </a:r>
            <a:r>
              <a:rPr lang="en-US" altLang="it-IT" sz="1200" b="1" i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en-US" altLang="it-IT" sz="1200" b="1" baseline="30000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200" b="1" i="1">
                <a:solidFill>
                  <a:srgbClr val="99CC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200" b="1" baseline="-25000">
                <a:solidFill>
                  <a:srgbClr val="99CC00"/>
                </a:solidFill>
                <a:latin typeface="Book Antiqua" panose="02040602050305030304" pitchFamily="18" charset="0"/>
              </a:rPr>
              <a:t>1</a:t>
            </a: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)+</a:t>
            </a:r>
            <a:r>
              <a:rPr lang="en-US" altLang="it-IT" sz="1200" b="1" i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en-US" altLang="it-IT" sz="1200" b="1" baseline="30000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200" b="1" i="1">
                <a:solidFill>
                  <a:srgbClr val="99CC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200" b="1" baseline="-25000">
                <a:solidFill>
                  <a:srgbClr val="99CC00"/>
                </a:solidFill>
                <a:latin typeface="Book Antiqua" panose="02040602050305030304" pitchFamily="18" charset="0"/>
              </a:rPr>
              <a:t>2</a:t>
            </a: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)]</a:t>
            </a:r>
            <a:r>
              <a:rPr lang="en-US" altLang="it-IT" sz="1200" b="1" baseline="30000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0.5</a:t>
            </a:r>
            <a:r>
              <a:rPr lang="en-US" altLang="it-IT" sz="1200" b="1">
                <a:solidFill>
                  <a:srgbClr val="99CC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=0.16</a:t>
            </a:r>
            <a:r>
              <a:rPr lang="it-IT" altLang="it-IT" sz="1200" b="1">
                <a:solidFill>
                  <a:srgbClr val="99CC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466977" name="Line 33"/>
          <p:cNvSpPr>
            <a:spLocks noChangeShapeType="1"/>
          </p:cNvSpPr>
          <p:nvPr/>
        </p:nvSpPr>
        <p:spPr bwMode="auto">
          <a:xfrm>
            <a:off x="4827588" y="3455988"/>
            <a:ext cx="919162" cy="0"/>
          </a:xfrm>
          <a:prstGeom prst="line">
            <a:avLst/>
          </a:prstGeom>
          <a:noFill/>
          <a:ln w="3175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1771" name="Line 12"/>
          <p:cNvSpPr>
            <a:spLocks noChangeShapeType="1"/>
          </p:cNvSpPr>
          <p:nvPr/>
        </p:nvSpPr>
        <p:spPr bwMode="auto">
          <a:xfrm>
            <a:off x="4640263" y="4087813"/>
            <a:ext cx="12700" cy="1760537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61" name="Rectangle 17"/>
          <p:cNvSpPr>
            <a:spLocks noChangeArrowheads="1"/>
          </p:cNvSpPr>
          <p:nvPr/>
        </p:nvSpPr>
        <p:spPr bwMode="auto">
          <a:xfrm rot="-1379130">
            <a:off x="4200525" y="4329113"/>
            <a:ext cx="12954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2</a:t>
            </a:r>
            <a:r>
              <a:rPr lang="en-US" altLang="it-IT" sz="1400" i="1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u</a:t>
            </a:r>
            <a:r>
              <a:rPr lang="en-US" altLang="it-IT" sz="1400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400" i="1">
                <a:solidFill>
                  <a:srgbClr val="FF0000"/>
                </a:solidFill>
                <a:latin typeface="Book Antiqua" panose="02040602050305030304" pitchFamily="18" charset="0"/>
              </a:rPr>
              <a:t>P</a:t>
            </a:r>
            <a:r>
              <a:rPr lang="en-US" altLang="it-IT" sz="1400" baseline="-25000">
                <a:solidFill>
                  <a:srgbClr val="FF0000"/>
                </a:solidFill>
                <a:latin typeface="Book Antiqua" panose="02040602050305030304" pitchFamily="18" charset="0"/>
              </a:rPr>
              <a:t>1</a:t>
            </a:r>
            <a:r>
              <a:rPr lang="en-US" altLang="it-IT" sz="1400">
                <a:solidFill>
                  <a:srgbClr val="FF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)</a:t>
            </a:r>
            <a:r>
              <a:rPr lang="en-US" altLang="it-IT" sz="1400">
                <a:solidFill>
                  <a:srgbClr val="FF0000"/>
                </a:solidFill>
                <a:latin typeface="Book Antiqua" panose="02040602050305030304" pitchFamily="18" charset="0"/>
              </a:rPr>
              <a:t>=0.28</a:t>
            </a:r>
            <a:r>
              <a:rPr lang="it-IT" altLang="it-IT" sz="1400">
                <a:solidFill>
                  <a:srgbClr val="FF0000"/>
                </a:solidFill>
                <a:latin typeface="Book Antiqua" panose="02040602050305030304" pitchFamily="18" charset="0"/>
              </a:rPr>
              <a:t> W</a:t>
            </a:r>
          </a:p>
        </p:txBody>
      </p:sp>
      <p:sp>
        <p:nvSpPr>
          <p:cNvPr id="31773" name="Line 11"/>
          <p:cNvSpPr>
            <a:spLocks noChangeShapeType="1"/>
          </p:cNvSpPr>
          <p:nvPr/>
        </p:nvSpPr>
        <p:spPr bwMode="auto">
          <a:xfrm>
            <a:off x="5786438" y="1646238"/>
            <a:ext cx="0" cy="4213225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466967" name="Group 23"/>
          <p:cNvGrpSpPr>
            <a:grpSpLocks/>
          </p:cNvGrpSpPr>
          <p:nvPr/>
        </p:nvGrpSpPr>
        <p:grpSpPr bwMode="auto">
          <a:xfrm>
            <a:off x="4027488" y="5035550"/>
            <a:ext cx="1908175" cy="285750"/>
            <a:chOff x="2614" y="3084"/>
            <a:chExt cx="1202" cy="180"/>
          </a:xfrm>
        </p:grpSpPr>
        <p:sp>
          <p:nvSpPr>
            <p:cNvPr id="31780" name="Line 24"/>
            <p:cNvSpPr>
              <a:spLocks noChangeShapeType="1"/>
            </p:cNvSpPr>
            <p:nvPr/>
          </p:nvSpPr>
          <p:spPr bwMode="auto">
            <a:xfrm>
              <a:off x="2691" y="3084"/>
              <a:ext cx="1021" cy="0"/>
            </a:xfrm>
            <a:prstGeom prst="line">
              <a:avLst/>
            </a:prstGeom>
            <a:noFill/>
            <a:ln w="3175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781" name="Rectangle 25"/>
            <p:cNvSpPr>
              <a:spLocks noChangeArrowheads="1"/>
            </p:cNvSpPr>
            <p:nvPr/>
          </p:nvSpPr>
          <p:spPr bwMode="auto">
            <a:xfrm>
              <a:off x="2614" y="3091"/>
              <a:ext cx="1202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2[</a:t>
              </a:r>
              <a:r>
                <a:rPr lang="en-US" altLang="it-IT" sz="1200" b="1" i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it-IT" sz="1200" b="1" baseline="30000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it-IT" sz="1200" b="1" i="1">
                  <a:solidFill>
                    <a:srgbClr val="99CC00"/>
                  </a:solidFill>
                  <a:latin typeface="Book Antiqua" panose="02040602050305030304" pitchFamily="18" charset="0"/>
                </a:rPr>
                <a:t>P</a:t>
              </a:r>
              <a:r>
                <a:rPr lang="en-US" altLang="it-IT" sz="1200" b="1" baseline="-25000">
                  <a:solidFill>
                    <a:srgbClr val="99CC00"/>
                  </a:solidFill>
                  <a:latin typeface="Book Antiqua" panose="02040602050305030304" pitchFamily="18" charset="0"/>
                </a:rPr>
                <a:t>1</a:t>
              </a: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)+</a:t>
              </a:r>
              <a:r>
                <a:rPr lang="en-US" altLang="it-IT" sz="1200" b="1" i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it-IT" sz="1200" b="1" baseline="30000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it-IT" sz="1200" b="1" i="1">
                  <a:solidFill>
                    <a:srgbClr val="99CC00"/>
                  </a:solidFill>
                  <a:latin typeface="Book Antiqua" panose="02040602050305030304" pitchFamily="18" charset="0"/>
                </a:rPr>
                <a:t>P</a:t>
              </a:r>
              <a:r>
                <a:rPr lang="en-US" altLang="it-IT" sz="1200" b="1" baseline="-25000">
                  <a:solidFill>
                    <a:srgbClr val="99CC00"/>
                  </a:solidFill>
                  <a:latin typeface="Book Antiqua" panose="02040602050305030304" pitchFamily="18" charset="0"/>
                </a:rPr>
                <a:t>2</a:t>
              </a: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)]</a:t>
              </a:r>
              <a:r>
                <a:rPr lang="en-US" altLang="it-IT" sz="1200" b="1" baseline="30000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0.5</a:t>
              </a:r>
              <a:r>
                <a:rPr lang="en-US" altLang="it-IT" sz="1200" b="1">
                  <a:solidFill>
                    <a:srgbClr val="99CC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=0.31</a:t>
              </a:r>
              <a:r>
                <a:rPr lang="it-IT" altLang="it-IT" sz="1200" b="1">
                  <a:solidFill>
                    <a:srgbClr val="99CC00"/>
                  </a:solidFill>
                  <a:latin typeface="Book Antiqua" panose="02040602050305030304" pitchFamily="18" charset="0"/>
                </a:rPr>
                <a:t> W</a:t>
              </a:r>
            </a:p>
          </p:txBody>
        </p:sp>
      </p:grpSp>
      <p:grpSp>
        <p:nvGrpSpPr>
          <p:cNvPr id="466963" name="Group 19"/>
          <p:cNvGrpSpPr>
            <a:grpSpLocks/>
          </p:cNvGrpSpPr>
          <p:nvPr/>
        </p:nvGrpSpPr>
        <p:grpSpPr bwMode="auto">
          <a:xfrm>
            <a:off x="5594350" y="4014788"/>
            <a:ext cx="514350" cy="1295400"/>
            <a:chOff x="3524" y="2476"/>
            <a:chExt cx="324" cy="816"/>
          </a:xfrm>
        </p:grpSpPr>
        <p:sp>
          <p:nvSpPr>
            <p:cNvPr id="31778" name="Line 20"/>
            <p:cNvSpPr>
              <a:spLocks noChangeShapeType="1"/>
            </p:cNvSpPr>
            <p:nvPr/>
          </p:nvSpPr>
          <p:spPr bwMode="auto">
            <a:xfrm>
              <a:off x="3524" y="2694"/>
              <a:ext cx="176" cy="391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779" name="Rectangle 21"/>
            <p:cNvSpPr>
              <a:spLocks noChangeArrowheads="1"/>
            </p:cNvSpPr>
            <p:nvPr/>
          </p:nvSpPr>
          <p:spPr bwMode="auto">
            <a:xfrm rot="3954385">
              <a:off x="3344" y="2788"/>
              <a:ext cx="816" cy="1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400">
                  <a:solidFill>
                    <a:srgbClr val="0000FF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it-IT" sz="1400" i="1">
                  <a:solidFill>
                    <a:srgbClr val="0000FF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it-IT" sz="1400">
                  <a:solidFill>
                    <a:srgbClr val="0000FF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it-IT" sz="1400" i="1">
                  <a:solidFill>
                    <a:srgbClr val="0000FF"/>
                  </a:solidFill>
                  <a:latin typeface="Book Antiqua" panose="02040602050305030304" pitchFamily="18" charset="0"/>
                </a:rPr>
                <a:t>P</a:t>
              </a:r>
              <a:r>
                <a:rPr lang="en-US" altLang="it-IT" sz="1400" baseline="-25000">
                  <a:solidFill>
                    <a:srgbClr val="0000FF"/>
                  </a:solidFill>
                  <a:latin typeface="Book Antiqua" panose="02040602050305030304" pitchFamily="18" charset="0"/>
                </a:rPr>
                <a:t>2</a:t>
              </a:r>
              <a:r>
                <a:rPr lang="en-US" altLang="it-IT" sz="1400">
                  <a:solidFill>
                    <a:srgbClr val="0000FF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it-IT" sz="1400">
                  <a:solidFill>
                    <a:srgbClr val="0000FF"/>
                  </a:solidFill>
                  <a:latin typeface="Book Antiqua" panose="02040602050305030304" pitchFamily="18" charset="0"/>
                </a:rPr>
                <a:t>=0.12</a:t>
              </a:r>
              <a:r>
                <a:rPr lang="it-IT" altLang="it-IT" sz="1400">
                  <a:solidFill>
                    <a:srgbClr val="0000FF"/>
                  </a:solidFill>
                  <a:latin typeface="Book Antiqua" panose="02040602050305030304" pitchFamily="18" charset="0"/>
                </a:rPr>
                <a:t> W</a:t>
              </a:r>
            </a:p>
          </p:txBody>
        </p:sp>
      </p:grpSp>
      <p:sp>
        <p:nvSpPr>
          <p:cNvPr id="31776" name="Line 14"/>
          <p:cNvSpPr>
            <a:spLocks noChangeShapeType="1"/>
          </p:cNvSpPr>
          <p:nvPr/>
        </p:nvSpPr>
        <p:spPr bwMode="auto">
          <a:xfrm>
            <a:off x="4657725" y="5621338"/>
            <a:ext cx="1114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466978" name="Rectangle 34"/>
          <p:cNvSpPr>
            <a:spLocks noChangeArrowheads="1"/>
          </p:cNvSpPr>
          <p:nvPr/>
        </p:nvSpPr>
        <p:spPr bwMode="auto">
          <a:xfrm>
            <a:off x="6337300" y="3211906"/>
            <a:ext cx="2832827" cy="46166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400" i="1" dirty="0">
                <a:solidFill>
                  <a:srgbClr val="0A0000"/>
                </a:solidFill>
                <a:latin typeface="Book Antiqua" panose="02040602050305030304" pitchFamily="18" charset="0"/>
              </a:rPr>
              <a:t>d</a:t>
            </a:r>
            <a:r>
              <a:rPr lang="it-IT" altLang="it-IT" sz="2400" baseline="-25000" dirty="0">
                <a:solidFill>
                  <a:srgbClr val="0A0000"/>
                </a:solidFill>
                <a:latin typeface="Book Antiqua" panose="02040602050305030304" pitchFamily="18" charset="0"/>
              </a:rPr>
              <a:t>2-1 </a:t>
            </a:r>
            <a:r>
              <a:rPr lang="it-IT" altLang="it-IT" sz="2400" dirty="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 </a:t>
            </a:r>
            <a:r>
              <a:rPr lang="it-IT" altLang="it-IT" sz="2400" i="1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d</a:t>
            </a:r>
            <a:r>
              <a:rPr lang="it-IT" altLang="it-IT" sz="2400" baseline="-25000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comp,</a:t>
            </a:r>
            <a:r>
              <a:rPr lang="it-IT" altLang="it-IT" sz="2400" i="1" baseline="-25000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k</a:t>
            </a:r>
            <a:r>
              <a:rPr lang="it-IT" altLang="it-IT" sz="2400" baseline="-25000" dirty="0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=1</a:t>
            </a:r>
            <a:r>
              <a:rPr lang="it-IT" altLang="it-IT" sz="2400" dirty="0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2400" dirty="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...NO!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6543608" y="4803795"/>
            <a:ext cx="2600392" cy="46166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400" i="1" dirty="0">
                <a:solidFill>
                  <a:srgbClr val="0A0000"/>
                </a:solidFill>
                <a:latin typeface="Book Antiqua" panose="02040602050305030304" pitchFamily="18" charset="0"/>
              </a:rPr>
              <a:t>d</a:t>
            </a:r>
            <a:r>
              <a:rPr lang="it-IT" altLang="it-IT" sz="2400" baseline="-25000" dirty="0">
                <a:solidFill>
                  <a:srgbClr val="0A0000"/>
                </a:solidFill>
                <a:latin typeface="Book Antiqua" panose="02040602050305030304" pitchFamily="18" charset="0"/>
              </a:rPr>
              <a:t>2-1 </a:t>
            </a:r>
            <a:r>
              <a:rPr lang="it-IT" altLang="it-IT" sz="2400" dirty="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 </a:t>
            </a:r>
            <a:r>
              <a:rPr lang="it-IT" altLang="it-IT" sz="2400" i="1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d</a:t>
            </a:r>
            <a:r>
              <a:rPr lang="it-IT" altLang="it-IT" sz="2400" baseline="-25000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comp,</a:t>
            </a:r>
            <a:r>
              <a:rPr lang="it-IT" altLang="it-IT" sz="2400" i="1" baseline="-25000" dirty="0" err="1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k</a:t>
            </a:r>
            <a:r>
              <a:rPr lang="it-IT" altLang="it-IT" sz="2400" baseline="-25000" dirty="0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=2</a:t>
            </a:r>
            <a:r>
              <a:rPr lang="it-IT" altLang="it-IT" sz="2400" dirty="0">
                <a:solidFill>
                  <a:schemeClr val="hlink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 </a:t>
            </a:r>
            <a:r>
              <a:rPr lang="it-IT" altLang="it-IT" sz="2400" dirty="0">
                <a:solidFill>
                  <a:srgbClr val="0A00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...SI!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81" grpId="0"/>
      <p:bldP spid="466957" grpId="0" animBg="1"/>
      <p:bldP spid="466971" grpId="0" animBg="1"/>
      <p:bldP spid="466973" grpId="0"/>
      <p:bldP spid="466974" grpId="0"/>
      <p:bldP spid="466976" grpId="0"/>
      <p:bldP spid="466961" grpId="0" animBg="1"/>
      <p:bldP spid="466978" grpId="0" animBg="1"/>
      <p:bldP spid="3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0" y="-508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800" b="1" dirty="0">
                <a:solidFill>
                  <a:schemeClr val="tx1"/>
                </a:solidFill>
                <a:latin typeface="Book Antiqua" panose="02040602050305030304" pitchFamily="18" charset="0"/>
              </a:rPr>
              <a:t>Commento su distanza e compatibilità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black">
          <a:xfrm>
            <a:off x="150813" y="850900"/>
            <a:ext cx="8804275" cy="29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Disponendo di due misure 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1</a:t>
            </a:r>
            <a:r>
              <a:rPr lang="en-US" altLang="it-IT" sz="2000" b="1">
                <a:latin typeface="Book Antiqua" panose="02040602050305030304" pitchFamily="18" charset="0"/>
              </a:rPr>
              <a:t>±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1</a:t>
            </a:r>
            <a:r>
              <a:rPr lang="it-IT" altLang="it-IT" sz="2000" b="1">
                <a:latin typeface="Book Antiqua" panose="02040602050305030304" pitchFamily="18" charset="0"/>
              </a:rPr>
              <a:t>) e 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2</a:t>
            </a:r>
            <a:r>
              <a:rPr lang="en-US" altLang="it-IT" sz="1800" b="1"/>
              <a:t>±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2</a:t>
            </a:r>
            <a:r>
              <a:rPr lang="it-IT" altLang="it-IT" sz="2000" b="1">
                <a:latin typeface="Book Antiqua" panose="02040602050305030304" pitchFamily="18" charset="0"/>
              </a:rPr>
              <a:t>),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dunque poste a distanza </a:t>
            </a:r>
            <a:r>
              <a:rPr lang="it-IT" altLang="it-IT" sz="2000" b="1" i="1">
                <a:latin typeface="Book Antiqua" panose="02040602050305030304" pitchFamily="18" charset="0"/>
              </a:rPr>
              <a:t>d</a:t>
            </a:r>
            <a:r>
              <a:rPr lang="it-IT" altLang="it-IT" sz="2000" b="1">
                <a:latin typeface="Book Antiqua" panose="02040602050305030304" pitchFamily="18" charset="0"/>
              </a:rPr>
              <a:t>=│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1</a:t>
            </a:r>
            <a:r>
              <a:rPr lang="it-IT" altLang="it-IT" sz="2000" b="1">
                <a:latin typeface="Book Antiqua" panose="02040602050305030304" pitchFamily="18" charset="0"/>
              </a:rPr>
              <a:t>-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2</a:t>
            </a:r>
            <a:r>
              <a:rPr lang="it-IT" altLang="it-IT" sz="2000" b="1">
                <a:latin typeface="Book Antiqua" panose="02040602050305030304" pitchFamily="18" charset="0"/>
              </a:rPr>
              <a:t>│,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 u="sng">
                <a:solidFill>
                  <a:srgbClr val="FFFF00"/>
                </a:solidFill>
                <a:latin typeface="Book Antiqua" panose="02040602050305030304" pitchFamily="18" charset="0"/>
              </a:rPr>
              <a:t>NON si può avere compatibilità se</a:t>
            </a:r>
            <a:r>
              <a:rPr lang="it-IT" altLang="it-IT" sz="1600" b="1" u="sng">
                <a:latin typeface="Book Antiqua" panose="02040602050305030304" pitchFamily="18" charset="0"/>
              </a:rPr>
              <a:t> la distanza </a:t>
            </a:r>
            <a:r>
              <a:rPr lang="it-IT" altLang="it-IT" sz="1600" b="1" i="1" u="sng">
                <a:latin typeface="Book Antiqua" panose="02040602050305030304" pitchFamily="18" charset="0"/>
              </a:rPr>
              <a:t>d</a:t>
            </a:r>
            <a:r>
              <a:rPr lang="it-IT" altLang="it-IT" sz="800" b="1" i="1" u="sng">
                <a:latin typeface="Book Antiqua" panose="02040602050305030304" pitchFamily="18" charset="0"/>
              </a:rPr>
              <a:t>  </a:t>
            </a:r>
            <a:r>
              <a:rPr lang="it-IT" altLang="it-IT" sz="1600" b="1" u="sng">
                <a:latin typeface="Book Antiqua" panose="02040602050305030304" pitchFamily="18" charset="0"/>
              </a:rPr>
              <a:t>tra i due valori di misura è maggiore della somma delle due INC estese</a:t>
            </a:r>
            <a:r>
              <a:rPr lang="it-IT" altLang="it-IT" sz="1600" b="1">
                <a:latin typeface="Book Antiqua" panose="02040602050305030304" pitchFamily="18" charset="0"/>
              </a:rPr>
              <a:t> (per un fattore di copertura </a:t>
            </a:r>
            <a:r>
              <a:rPr lang="it-IT" altLang="it-IT" sz="1600" b="1" i="1">
                <a:latin typeface="Book Antiqua" panose="02040602050305030304" pitchFamily="18" charset="0"/>
              </a:rPr>
              <a:t>k</a:t>
            </a:r>
            <a:r>
              <a:rPr lang="it-IT" altLang="it-IT" sz="1600" b="1">
                <a:latin typeface="Book Antiqua" panose="02040602050305030304" pitchFamily="18" charset="0"/>
              </a:rPr>
              <a:t>):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per 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k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=1 se  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d 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&gt; 1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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[ 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solidFill>
                  <a:srgbClr val="FFFF00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)+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solidFill>
                  <a:srgbClr val="FFFF00"/>
                </a:solidFill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000" b="1">
                <a:solidFill>
                  <a:srgbClr val="FFFF00"/>
                </a:solidFill>
                <a:latin typeface="Book Antiqua" panose="02040602050305030304" pitchFamily="18" charset="0"/>
              </a:rPr>
              <a:t>) ]</a:t>
            </a:r>
            <a:endParaRPr lang="it-IT" altLang="it-IT" sz="2000" b="1" i="1">
              <a:solidFill>
                <a:srgbClr val="FFFF00"/>
              </a:solidFill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per </a:t>
            </a:r>
            <a:r>
              <a:rPr lang="it-IT" altLang="it-IT" sz="2000" b="1" i="1">
                <a:latin typeface="Book Antiqua" panose="02040602050305030304" pitchFamily="18" charset="0"/>
              </a:rPr>
              <a:t>k</a:t>
            </a:r>
            <a:r>
              <a:rPr lang="it-IT" altLang="it-IT" sz="2000" b="1">
                <a:latin typeface="Book Antiqua" panose="02040602050305030304" pitchFamily="18" charset="0"/>
              </a:rPr>
              <a:t>=2 se  </a:t>
            </a:r>
            <a:r>
              <a:rPr lang="it-IT" altLang="it-IT" sz="2000" b="1" i="1">
                <a:latin typeface="Book Antiqua" panose="02040602050305030304" pitchFamily="18" charset="0"/>
              </a:rPr>
              <a:t>d </a:t>
            </a:r>
            <a:r>
              <a:rPr lang="it-IT" altLang="it-IT" sz="2000" b="1">
                <a:latin typeface="Book Antiqua" panose="02040602050305030304" pitchFamily="18" charset="0"/>
              </a:rPr>
              <a:t>&gt; 2</a:t>
            </a:r>
            <a:r>
              <a:rPr lang="it-IT" altLang="it-IT" sz="2000" b="1">
                <a:latin typeface="Book Antiqua" panose="02040602050305030304" pitchFamily="18" charset="0"/>
                <a:sym typeface="Symbol" panose="05050102010706020507" pitchFamily="18" charset="2"/>
              </a:rPr>
              <a:t></a:t>
            </a:r>
            <a:r>
              <a:rPr lang="it-IT" altLang="it-IT" sz="2000" b="1">
                <a:latin typeface="Book Antiqua" panose="02040602050305030304" pitchFamily="18" charset="0"/>
              </a:rPr>
              <a:t>[ 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1</a:t>
            </a:r>
            <a:r>
              <a:rPr lang="it-IT" altLang="it-IT" sz="2000" b="1">
                <a:latin typeface="Book Antiqua" panose="02040602050305030304" pitchFamily="18" charset="0"/>
              </a:rPr>
              <a:t>)+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2</a:t>
            </a:r>
            <a:r>
              <a:rPr lang="it-IT" altLang="it-IT" sz="2000" b="1">
                <a:latin typeface="Book Antiqua" panose="02040602050305030304" pitchFamily="18" charset="0"/>
              </a:rPr>
              <a:t>) ]</a:t>
            </a:r>
            <a:endParaRPr lang="it-IT" altLang="it-IT" sz="2000" b="1" i="1">
              <a:latin typeface="Book Antiqua" panose="0204060205030503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per </a:t>
            </a:r>
            <a:r>
              <a:rPr lang="it-IT" altLang="it-IT" sz="2000" b="1" i="1">
                <a:latin typeface="Book Antiqua" panose="02040602050305030304" pitchFamily="18" charset="0"/>
              </a:rPr>
              <a:t>k</a:t>
            </a:r>
            <a:r>
              <a:rPr lang="it-IT" altLang="it-IT" sz="2000" b="1">
                <a:latin typeface="Book Antiqua" panose="02040602050305030304" pitchFamily="18" charset="0"/>
              </a:rPr>
              <a:t>=3 se  </a:t>
            </a:r>
            <a:r>
              <a:rPr lang="it-IT" altLang="it-IT" sz="2000" b="1" i="1">
                <a:latin typeface="Book Antiqua" panose="02040602050305030304" pitchFamily="18" charset="0"/>
              </a:rPr>
              <a:t>d </a:t>
            </a:r>
            <a:r>
              <a:rPr lang="it-IT" altLang="it-IT" sz="2000" b="1">
                <a:latin typeface="Book Antiqua" panose="02040602050305030304" pitchFamily="18" charset="0"/>
              </a:rPr>
              <a:t>&gt; 3</a:t>
            </a:r>
            <a:r>
              <a:rPr lang="it-IT" altLang="it-IT" sz="2000" b="1">
                <a:latin typeface="Book Antiqua" panose="02040602050305030304" pitchFamily="18" charset="0"/>
                <a:sym typeface="Symbol" panose="05050102010706020507" pitchFamily="18" charset="2"/>
              </a:rPr>
              <a:t></a:t>
            </a:r>
            <a:r>
              <a:rPr lang="it-IT" altLang="it-IT" sz="2000" b="1">
                <a:latin typeface="Book Antiqua" panose="02040602050305030304" pitchFamily="18" charset="0"/>
              </a:rPr>
              <a:t>[ 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1</a:t>
            </a:r>
            <a:r>
              <a:rPr lang="it-IT" altLang="it-IT" sz="2000" b="1">
                <a:latin typeface="Book Antiqua" panose="02040602050305030304" pitchFamily="18" charset="0"/>
              </a:rPr>
              <a:t>)+</a:t>
            </a:r>
            <a:r>
              <a:rPr lang="it-IT" altLang="it-IT" sz="2000" b="1" i="1">
                <a:latin typeface="Book Antiqua" panose="02040602050305030304" pitchFamily="18" charset="0"/>
              </a:rPr>
              <a:t>u</a:t>
            </a:r>
            <a:r>
              <a:rPr lang="it-IT" altLang="it-IT" sz="2000" b="1">
                <a:latin typeface="Book Antiqua" panose="02040602050305030304" pitchFamily="18" charset="0"/>
              </a:rPr>
              <a:t>(</a:t>
            </a:r>
            <a:r>
              <a:rPr lang="it-IT" altLang="it-IT" sz="2000" b="1" i="1">
                <a:latin typeface="Book Antiqua" panose="02040602050305030304" pitchFamily="18" charset="0"/>
              </a:rPr>
              <a:t>m</a:t>
            </a:r>
            <a:r>
              <a:rPr lang="it-IT" altLang="it-IT" sz="2000" b="1" baseline="-25000">
                <a:latin typeface="Book Antiqua" panose="02040602050305030304" pitchFamily="18" charset="0"/>
              </a:rPr>
              <a:t>2</a:t>
            </a:r>
            <a:r>
              <a:rPr lang="it-IT" altLang="it-IT" sz="2000" b="1">
                <a:latin typeface="Book Antiqua" panose="02040602050305030304" pitchFamily="18" charset="0"/>
              </a:rPr>
              <a:t>) ]</a:t>
            </a:r>
            <a:endParaRPr lang="it-IT" altLang="it-IT" sz="2000" b="1" i="1">
              <a:latin typeface="Book Antiqua" panose="02040602050305030304" pitchFamily="18" charset="0"/>
            </a:endParaRPr>
          </a:p>
        </p:txBody>
      </p:sp>
      <p:sp>
        <p:nvSpPr>
          <p:cNvPr id="506914" name="Text Box 34"/>
          <p:cNvSpPr txBox="1">
            <a:spLocks noChangeArrowheads="1"/>
          </p:cNvSpPr>
          <p:nvPr/>
        </p:nvSpPr>
        <p:spPr bwMode="black">
          <a:xfrm>
            <a:off x="360363" y="3883025"/>
            <a:ext cx="8539162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ct val="80000"/>
              </a:spcBef>
              <a:buClrTx/>
              <a:buSzTx/>
              <a:buFontTx/>
              <a:buNone/>
            </a:pPr>
            <a:r>
              <a:rPr lang="it-IT" altLang="it-IT" sz="2600" b="1" dirty="0">
                <a:solidFill>
                  <a:srgbClr val="FFFF00"/>
                </a:solidFill>
                <a:latin typeface="Book Antiqua" panose="02040602050305030304" pitchFamily="18" charset="0"/>
              </a:rPr>
              <a:t>Se la distanza tra le due misure è superiore alla somma delle due incertezze </a:t>
            </a:r>
            <a:r>
              <a:rPr lang="it-IT" altLang="it-IT" sz="2600" b="1" dirty="0">
                <a:latin typeface="Book Antiqua" panose="02040602050305030304" pitchFamily="18" charset="0"/>
              </a:rPr>
              <a:t>(moltiplicata per </a:t>
            </a:r>
            <a:r>
              <a:rPr lang="it-IT" altLang="it-IT" sz="2600" b="1" i="1" dirty="0">
                <a:latin typeface="Book Antiqua" panose="02040602050305030304" pitchFamily="18" charset="0"/>
              </a:rPr>
              <a:t>k</a:t>
            </a:r>
            <a:r>
              <a:rPr lang="it-IT" altLang="it-IT" sz="2600" b="1" dirty="0">
                <a:latin typeface="Book Antiqua" panose="02040602050305030304" pitchFamily="18" charset="0"/>
              </a:rPr>
              <a:t>), </a:t>
            </a:r>
            <a:r>
              <a:rPr lang="it-IT" altLang="it-IT" sz="2600" b="1" dirty="0">
                <a:solidFill>
                  <a:srgbClr val="FFFF00"/>
                </a:solidFill>
                <a:latin typeface="Book Antiqua" panose="02040602050305030304" pitchFamily="18" charset="0"/>
              </a:rPr>
              <a:t>allora non si può avere compatibilità </a:t>
            </a:r>
            <a:r>
              <a:rPr lang="it-IT" altLang="it-IT" sz="2600" b="1" dirty="0">
                <a:latin typeface="Book Antiqua" panose="02040602050305030304" pitchFamily="18" charset="0"/>
              </a:rPr>
              <a:t>(con fattore di copertura </a:t>
            </a:r>
            <a:r>
              <a:rPr lang="it-IT" altLang="it-IT" sz="2600" b="1" i="1" dirty="0">
                <a:latin typeface="Book Antiqua" panose="02040602050305030304" pitchFamily="18" charset="0"/>
              </a:rPr>
              <a:t>k</a:t>
            </a:r>
            <a:r>
              <a:rPr lang="it-IT" altLang="it-IT" sz="2600" b="1" dirty="0">
                <a:latin typeface="Book Antiqua" panose="0204060205030503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Bef>
                <a:spcPct val="40000"/>
              </a:spcBef>
              <a:buClrTx/>
              <a:buSzTx/>
              <a:buFontTx/>
              <a:buNone/>
            </a:pPr>
            <a:r>
              <a:rPr lang="it-IT" altLang="it-IT" sz="2400" b="1" dirty="0">
                <a:latin typeface="Book Antiqua" panose="02040602050305030304" pitchFamily="18" charset="0"/>
              </a:rPr>
              <a:t>In generale: 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“Se </a:t>
            </a:r>
            <a:r>
              <a:rPr lang="it-IT" altLang="it-IT" sz="2400" b="1" i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d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 &gt; </a:t>
            </a:r>
            <a:r>
              <a:rPr lang="it-IT" altLang="it-IT" sz="2400" b="1" i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2400" b="1" u="sng" baseline="-25000" dirty="0">
                <a:solidFill>
                  <a:srgbClr val="FFFF00"/>
                </a:solidFill>
                <a:latin typeface="Book Antiqua" panose="02040602050305030304" pitchFamily="18" charset="0"/>
              </a:rPr>
              <a:t>1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+</a:t>
            </a:r>
            <a:r>
              <a:rPr lang="it-IT" altLang="it-IT" sz="2400" b="1" i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U</a:t>
            </a:r>
            <a:r>
              <a:rPr lang="it-IT" altLang="it-IT" sz="2400" b="1" u="sng" baseline="-25000" dirty="0">
                <a:solidFill>
                  <a:srgbClr val="FFFF00"/>
                </a:solidFill>
                <a:latin typeface="Book Antiqua" panose="02040602050305030304" pitchFamily="18" charset="0"/>
              </a:rPr>
              <a:t>2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  <a:sym typeface="Symbol" panose="05050102010706020507" pitchFamily="18" charset="2"/>
              </a:rPr>
              <a:t>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 NO </a:t>
            </a:r>
            <a:r>
              <a:rPr lang="it-IT" altLang="it-IT" sz="2400" b="1" u="sng" dirty="0" err="1">
                <a:solidFill>
                  <a:srgbClr val="FFFF00"/>
                </a:solidFill>
                <a:latin typeface="Book Antiqua" panose="02040602050305030304" pitchFamily="18" charset="0"/>
              </a:rPr>
              <a:t>Comp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.”</a:t>
            </a:r>
            <a:r>
              <a:rPr lang="it-IT" altLang="it-IT" sz="2400" b="1" dirty="0">
                <a:latin typeface="Book Antiqua" panose="02040602050305030304" pitchFamily="18" charset="0"/>
              </a:rPr>
              <a:t> (</a:t>
            </a:r>
            <a:r>
              <a:rPr lang="it-IT" altLang="it-IT" sz="2400" b="1" i="1" dirty="0">
                <a:latin typeface="Book Antiqua" panose="02040602050305030304" pitchFamily="18" charset="0"/>
              </a:rPr>
              <a:t>U</a:t>
            </a:r>
            <a:r>
              <a:rPr lang="it-IT" altLang="it-IT" sz="2400" b="1" dirty="0">
                <a:latin typeface="Book Antiqua" panose="02040602050305030304" pitchFamily="18" charset="0"/>
              </a:rPr>
              <a:t>=</a:t>
            </a:r>
            <a:r>
              <a:rPr lang="it-IT" altLang="it-IT" sz="2400" b="1" i="1" dirty="0" err="1">
                <a:latin typeface="Book Antiqua" panose="02040602050305030304" pitchFamily="18" charset="0"/>
              </a:rPr>
              <a:t>ku</a:t>
            </a:r>
            <a:r>
              <a:rPr lang="it-IT" altLang="it-IT" sz="2400" b="1" dirty="0">
                <a:latin typeface="Book Antiqua" panose="02040602050305030304" pitchFamily="18" charset="0"/>
              </a:rPr>
              <a:t>)</a:t>
            </a:r>
            <a:br>
              <a:rPr lang="it-IT" altLang="it-IT" sz="2400" b="1" dirty="0">
                <a:latin typeface="Book Antiqua" panose="02040602050305030304" pitchFamily="18" charset="0"/>
              </a:rPr>
            </a:br>
            <a:r>
              <a:rPr lang="it-IT" altLang="it-IT" sz="2000" b="1" dirty="0">
                <a:latin typeface="Book Antiqua" panose="02040602050305030304" pitchFamily="18" charset="0"/>
              </a:rPr>
              <a:t>(se invece </a:t>
            </a:r>
            <a:r>
              <a:rPr lang="it-IT" altLang="it-IT" sz="2000" b="1" i="1" dirty="0">
                <a:latin typeface="Book Antiqua" panose="02040602050305030304" pitchFamily="18" charset="0"/>
              </a:rPr>
              <a:t>d</a:t>
            </a:r>
            <a:r>
              <a:rPr lang="it-IT" altLang="it-IT" sz="2000" b="1" dirty="0">
                <a:latin typeface="Book Antiqua" panose="02040602050305030304" pitchFamily="18" charset="0"/>
              </a:rPr>
              <a:t> &lt; </a:t>
            </a:r>
            <a:r>
              <a:rPr lang="it-IT" altLang="it-IT" sz="2000" b="1" i="1" dirty="0">
                <a:latin typeface="Book Antiqua" panose="02040602050305030304" pitchFamily="18" charset="0"/>
              </a:rPr>
              <a:t>U</a:t>
            </a:r>
            <a:r>
              <a:rPr lang="it-IT" altLang="it-IT" sz="2000" b="1" baseline="-25000" dirty="0">
                <a:latin typeface="Book Antiqua" panose="02040602050305030304" pitchFamily="18" charset="0"/>
              </a:rPr>
              <a:t>1</a:t>
            </a:r>
            <a:r>
              <a:rPr lang="it-IT" altLang="it-IT" sz="2000" b="1" dirty="0">
                <a:latin typeface="Book Antiqua" panose="02040602050305030304" pitchFamily="18" charset="0"/>
              </a:rPr>
              <a:t>+</a:t>
            </a:r>
            <a:r>
              <a:rPr lang="it-IT" altLang="it-IT" sz="2000" b="1" i="1" dirty="0">
                <a:latin typeface="Book Antiqua" panose="02040602050305030304" pitchFamily="18" charset="0"/>
              </a:rPr>
              <a:t>U</a:t>
            </a:r>
            <a:r>
              <a:rPr lang="it-IT" altLang="it-IT" sz="2000" b="1" baseline="-25000" dirty="0">
                <a:latin typeface="Book Antiqua" panose="02040602050305030304" pitchFamily="18" charset="0"/>
              </a:rPr>
              <a:t>2</a:t>
            </a:r>
            <a:r>
              <a:rPr lang="it-IT" altLang="it-IT" sz="2000" b="1" dirty="0">
                <a:latin typeface="Book Antiqua" panose="02040602050305030304" pitchFamily="18" charset="0"/>
              </a:rPr>
              <a:t> occorre valutare con la formula generale)</a:t>
            </a:r>
          </a:p>
        </p:txBody>
      </p:sp>
      <p:grpSp>
        <p:nvGrpSpPr>
          <p:cNvPr id="506917" name="Group 37"/>
          <p:cNvGrpSpPr>
            <a:grpSpLocks/>
          </p:cNvGrpSpPr>
          <p:nvPr/>
        </p:nvGrpSpPr>
        <p:grpSpPr bwMode="auto">
          <a:xfrm>
            <a:off x="3925888" y="2432050"/>
            <a:ext cx="5249862" cy="1365250"/>
            <a:chOff x="2528" y="1380"/>
            <a:chExt cx="3307" cy="860"/>
          </a:xfrm>
        </p:grpSpPr>
        <p:sp>
          <p:nvSpPr>
            <p:cNvPr id="33800" name="Text Box 35"/>
            <p:cNvSpPr txBox="1">
              <a:spLocks noChangeArrowheads="1"/>
            </p:cNvSpPr>
            <p:nvPr/>
          </p:nvSpPr>
          <p:spPr bwMode="black">
            <a:xfrm>
              <a:off x="2852" y="1380"/>
              <a:ext cx="2983" cy="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perché   </a:t>
              </a:r>
              <a:r>
                <a:rPr lang="it-IT" altLang="it-IT" sz="24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d</a:t>
              </a:r>
              <a:r>
                <a:rPr lang="it-IT" altLang="it-IT" sz="8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&gt; [ 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+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]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  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&gt;  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+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endParaRPr lang="it-IT" altLang="it-IT" sz="2000" b="1" baseline="30000">
                <a:solidFill>
                  <a:srgbClr val="FFFF00"/>
                </a:solidFill>
                <a:latin typeface="Book Antiqua" panose="02040602050305030304" pitchFamily="18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800" b="1" baseline="30000">
                <a:solidFill>
                  <a:srgbClr val="FFFF00"/>
                </a:solidFill>
                <a:latin typeface="Book Antiqua" panose="02040602050305030304" pitchFamily="18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2000" b="1">
                  <a:solidFill>
                    <a:srgbClr val="C0C0C0"/>
                  </a:solidFill>
                  <a:latin typeface="Book Antiqua" panose="02040602050305030304" pitchFamily="18" charset="0"/>
                </a:rPr>
                <a:t>essendo 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 baseline="30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C0C0C0"/>
                  </a:solidFill>
                  <a:latin typeface="Book Antiqua" panose="02040602050305030304" pitchFamily="18" charset="0"/>
                </a:rPr>
                <a:t>+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 baseline="30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C0C0C0"/>
                  </a:solidFill>
                  <a:latin typeface="Book Antiqua" panose="02040602050305030304" pitchFamily="18" charset="0"/>
                </a:rPr>
                <a:t>+2 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C0C0C0"/>
                  </a:solidFill>
                  <a:latin typeface="Book Antiqua" panose="02040602050305030304" pitchFamily="18" charset="0"/>
                </a:rPr>
                <a:t> &gt;  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 baseline="30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C0C0C0"/>
                  </a:solidFill>
                  <a:latin typeface="Book Antiqua" panose="02040602050305030304" pitchFamily="18" charset="0"/>
                </a:rPr>
                <a:t>+</a:t>
              </a:r>
              <a:r>
                <a:rPr lang="it-IT" altLang="it-IT" sz="2000" b="1" i="1">
                  <a:solidFill>
                    <a:srgbClr val="C0C0C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 baseline="30000">
                  <a:solidFill>
                    <a:srgbClr val="C0C0C0"/>
                  </a:solidFill>
                  <a:latin typeface="Book Antiqua" panose="02040602050305030304" pitchFamily="18" charset="0"/>
                </a:rPr>
                <a:t>2</a:t>
              </a:r>
              <a:endParaRPr lang="it-IT" altLang="it-IT" sz="2000" b="1" baseline="-25000">
                <a:solidFill>
                  <a:srgbClr val="C0C0C0"/>
                </a:solidFill>
                <a:latin typeface="Book Antiqua" panose="02040602050305030304" pitchFamily="18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e dunque 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d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&gt; [ 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1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+</a:t>
              </a:r>
              <a:r>
                <a:rPr lang="it-IT" altLang="it-IT" sz="2000" b="1" i="1">
                  <a:solidFill>
                    <a:srgbClr val="FFFF00"/>
                  </a:solidFill>
                  <a:latin typeface="Book Antiqua" panose="02040602050305030304" pitchFamily="18" charset="0"/>
                </a:rPr>
                <a:t>u</a:t>
              </a:r>
              <a:r>
                <a:rPr lang="it-IT" altLang="it-IT" sz="2000" b="1" baseline="-25000">
                  <a:solidFill>
                    <a:srgbClr val="FFFF00"/>
                  </a:solidFill>
                  <a:latin typeface="Book Antiqua" panose="02040602050305030304" pitchFamily="18" charset="0"/>
                </a:rPr>
                <a:t>2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2  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]</a:t>
              </a:r>
              <a:r>
                <a:rPr lang="it-IT" altLang="it-IT" sz="2000" b="1" baseline="30000">
                  <a:solidFill>
                    <a:srgbClr val="FFFF00"/>
                  </a:solidFill>
                  <a:latin typeface="Book Antiqua" panose="02040602050305030304" pitchFamily="18" charset="0"/>
                </a:rPr>
                <a:t>1/2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 (</a:t>
              </a:r>
              <a:r>
                <a:rPr lang="it-IT" altLang="it-IT" sz="1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 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</a:t>
              </a:r>
              <a:r>
                <a:rPr lang="it-IT" altLang="it-IT" sz="1000" b="1">
                  <a:solidFill>
                    <a:srgbClr val="FFFF00"/>
                  </a:solidFill>
                  <a:latin typeface="Book Antiqua" panose="02040602050305030304" pitchFamily="18" charset="0"/>
                  <a:sym typeface="Symbol" panose="05050102010706020507" pitchFamily="18" charset="2"/>
                </a:rPr>
                <a:t> </a:t>
              </a:r>
              <a:r>
                <a:rPr lang="it-IT" altLang="it-IT" sz="2000" b="1">
                  <a:solidFill>
                    <a:srgbClr val="FFFF00"/>
                  </a:solidFill>
                  <a:latin typeface="Book Antiqua" panose="02040602050305030304" pitchFamily="18" charset="0"/>
                </a:rPr>
                <a:t>incomp.)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2000" b="1" baseline="-25000">
                <a:solidFill>
                  <a:srgbClr val="FFFF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33801" name="Line 36"/>
            <p:cNvSpPr>
              <a:spLocks noChangeShapeType="1"/>
            </p:cNvSpPr>
            <p:nvPr/>
          </p:nvSpPr>
          <p:spPr bwMode="black">
            <a:xfrm>
              <a:off x="2528" y="1542"/>
              <a:ext cx="342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ext Box 34"/>
          <p:cNvSpPr txBox="1">
            <a:spLocks noChangeArrowheads="1"/>
          </p:cNvSpPr>
          <p:nvPr/>
        </p:nvSpPr>
        <p:spPr bwMode="black">
          <a:xfrm>
            <a:off x="314325" y="5873750"/>
            <a:ext cx="874871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70000"/>
              </a:spcBef>
              <a:buClrTx/>
              <a:buSzTx/>
              <a:buFontTx/>
              <a:buNone/>
            </a:pP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Ogniqualvolta  la distanza tra le misure è “molto maggiore” della</a:t>
            </a:r>
            <a:r>
              <a:rPr lang="it-IT" altLang="it-IT" sz="2400" b="1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400" b="1" u="sng" dirty="0">
                <a:solidFill>
                  <a:srgbClr val="FFFF00"/>
                </a:solidFill>
                <a:latin typeface="Book Antiqua" panose="02040602050305030304" pitchFamily="18" charset="0"/>
              </a:rPr>
              <a:t>somma delle incertezze allora non si ha compatibilità</a:t>
            </a:r>
            <a:endParaRPr lang="it-IT" altLang="it-IT" sz="2400" b="1" dirty="0">
              <a:solidFill>
                <a:srgbClr val="0000FF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914" grpId="0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Incertezza di Misura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12700" y="-88900"/>
            <a:ext cx="9144000" cy="1058863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it-IT" sz="3400" dirty="0">
                <a:solidFill>
                  <a:schemeClr val="tx1"/>
                </a:solidFill>
                <a:latin typeface="Book Antiqua" panose="02040602050305030304" pitchFamily="18" charset="0"/>
              </a:rPr>
              <a:t>Esercizio su compatibilità e media pesata (6/6)</a:t>
            </a: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black">
          <a:xfrm>
            <a:off x="331788" y="819150"/>
            <a:ext cx="84042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Tahoma" panose="020B060403050404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Tahoma" panose="020B060403050404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it-IT" sz="2000" b="1">
                <a:latin typeface="Book Antiqua" panose="02040602050305030304" pitchFamily="18" charset="0"/>
              </a:rPr>
              <a:t>c)</a:t>
            </a:r>
            <a:r>
              <a:rPr lang="it-IT" altLang="it-IT" sz="2000">
                <a:latin typeface="Book Antiqua" panose="02040602050305030304" pitchFamily="18" charset="0"/>
              </a:rPr>
              <a:t> Ritenendo accettabile la condizione di compatibilità trovata con </a:t>
            </a:r>
            <a:r>
              <a:rPr lang="it-IT" altLang="it-IT" sz="2000" i="1">
                <a:latin typeface="Book Antiqua" panose="02040602050305030304" pitchFamily="18" charset="0"/>
              </a:rPr>
              <a:t>k</a:t>
            </a:r>
            <a:r>
              <a:rPr lang="it-IT" altLang="it-IT" sz="800" i="1">
                <a:latin typeface="Book Antiqua" panose="02040602050305030304" pitchFamily="18" charset="0"/>
              </a:rPr>
              <a:t> </a:t>
            </a:r>
            <a:r>
              <a:rPr lang="it-IT" altLang="it-IT" sz="2000">
                <a:latin typeface="Book Antiqua" panose="02040602050305030304" pitchFamily="18" charset="0"/>
              </a:rPr>
              <a:t>=</a:t>
            </a:r>
            <a:r>
              <a:rPr lang="it-IT" altLang="it-IT" sz="800">
                <a:latin typeface="Book Antiqua" panose="02040602050305030304" pitchFamily="18" charset="0"/>
              </a:rPr>
              <a:t> </a:t>
            </a:r>
            <a:r>
              <a:rPr lang="it-IT" altLang="it-IT" sz="2000">
                <a:latin typeface="Book Antiqua" panose="02040602050305030304" pitchFamily="18" charset="0"/>
              </a:rPr>
              <a:t>2, possiamo calcolare la miglior stima della potenza </a:t>
            </a:r>
            <a:r>
              <a:rPr lang="it-IT" altLang="it-IT" sz="2000" i="1">
                <a:latin typeface="Book Antiqua" panose="02040602050305030304" pitchFamily="18" charset="0"/>
              </a:rPr>
              <a:t>P</a:t>
            </a:r>
            <a:r>
              <a:rPr lang="it-IT" altLang="it-IT" sz="2000">
                <a:latin typeface="Book Antiqua" panose="02040602050305030304" pitchFamily="18" charset="0"/>
              </a:rPr>
              <a:t> misurata, ricorrendo al criterio della media pesata tra le misure compatibili:</a:t>
            </a:r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979514"/>
              </p:ext>
            </p:extLst>
          </p:nvPr>
        </p:nvGraphicFramePr>
        <p:xfrm>
          <a:off x="708916" y="1723180"/>
          <a:ext cx="7105364" cy="167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Equation" r:id="rId4" imgW="4165560" imgH="863280" progId="Equation.DSMT4">
                  <p:embed/>
                </p:oleObj>
              </mc:Choice>
              <mc:Fallback>
                <p:oleObj name="Equation" r:id="rId4" imgW="4165560" imgH="863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8916" y="1723180"/>
                        <a:ext cx="7105364" cy="1678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998" name="Text Box 6"/>
          <p:cNvSpPr txBox="1">
            <a:spLocks noChangeArrowheads="1"/>
          </p:cNvSpPr>
          <p:nvPr/>
        </p:nvSpPr>
        <p:spPr bwMode="black">
          <a:xfrm>
            <a:off x="217488" y="6140540"/>
            <a:ext cx="89646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200" dirty="0">
                <a:latin typeface="Book Antiqua" panose="02040602050305030304" pitchFamily="18" charset="0"/>
              </a:rPr>
              <a:t>Per cui </a:t>
            </a:r>
            <a:r>
              <a:rPr lang="it-IT" altLang="it-IT" sz="22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200" b="1" baseline="-25000" dirty="0">
                <a:solidFill>
                  <a:srgbClr val="FFFF00"/>
                </a:solidFill>
                <a:latin typeface="Book Antiqua" panose="02040602050305030304" pitchFamily="18" charset="0"/>
              </a:rPr>
              <a:t> </a:t>
            </a:r>
            <a:r>
              <a:rPr lang="it-IT" altLang="it-IT" sz="2200" b="1" dirty="0">
                <a:solidFill>
                  <a:srgbClr val="FFFF00"/>
                </a:solidFill>
                <a:latin typeface="Book Antiqua" panose="02040602050305030304" pitchFamily="18" charset="0"/>
              </a:rPr>
              <a:t>= 3.171(53) W</a:t>
            </a:r>
            <a:r>
              <a:rPr lang="it-IT" altLang="it-IT" sz="2200" b="1" dirty="0">
                <a:latin typeface="Book Antiqua" panose="02040602050305030304" pitchFamily="18" charset="0"/>
              </a:rPr>
              <a:t> </a:t>
            </a:r>
            <a:r>
              <a:rPr lang="it-IT" altLang="it-IT" sz="2200" dirty="0">
                <a:latin typeface="Book Antiqua" panose="02040602050305030304" pitchFamily="18" charset="0"/>
              </a:rPr>
              <a:t>o anche</a:t>
            </a:r>
            <a:r>
              <a:rPr lang="it-IT" altLang="it-IT" sz="2200" b="1" dirty="0">
                <a:latin typeface="Book Antiqua" panose="02040602050305030304" pitchFamily="18" charset="0"/>
              </a:rPr>
              <a:t> </a:t>
            </a:r>
            <a:r>
              <a:rPr lang="it-IT" altLang="it-IT" sz="22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P</a:t>
            </a:r>
            <a:r>
              <a:rPr lang="it-IT" altLang="it-IT" sz="2200" b="1" dirty="0">
                <a:solidFill>
                  <a:srgbClr val="FFFF00"/>
                </a:solidFill>
                <a:latin typeface="Book Antiqua" panose="02040602050305030304" pitchFamily="18" charset="0"/>
              </a:rPr>
              <a:t> = 3.17(6) W</a:t>
            </a:r>
            <a:r>
              <a:rPr lang="it-IT" altLang="it-IT" sz="2200" dirty="0">
                <a:latin typeface="Book Antiqua" panose="02040602050305030304" pitchFamily="18" charset="0"/>
              </a:rPr>
              <a:t> è il </a:t>
            </a:r>
            <a:r>
              <a:rPr lang="it-IT" altLang="it-IT" sz="2200" b="1" dirty="0">
                <a:solidFill>
                  <a:srgbClr val="FFFF00"/>
                </a:solidFill>
                <a:latin typeface="Book Antiqua" panose="02040602050305030304" pitchFamily="18" charset="0"/>
              </a:rPr>
              <a:t>risultato</a:t>
            </a:r>
            <a:r>
              <a:rPr lang="it-IT" altLang="it-IT" sz="2200" dirty="0">
                <a:latin typeface="Book Antiqua" panose="02040602050305030304" pitchFamily="18" charset="0"/>
              </a:rPr>
              <a:t> della misura</a:t>
            </a:r>
            <a:endParaRPr lang="it-IT" altLang="it-IT" sz="2200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468999" name="Group 7"/>
          <p:cNvGrpSpPr>
            <a:grpSpLocks/>
          </p:cNvGrpSpPr>
          <p:nvPr/>
        </p:nvGrpSpPr>
        <p:grpSpPr bwMode="auto">
          <a:xfrm>
            <a:off x="369888" y="3956053"/>
            <a:ext cx="6200776" cy="1674814"/>
            <a:chOff x="225" y="2488"/>
            <a:chExt cx="3906" cy="1055"/>
          </a:xfrm>
        </p:grpSpPr>
        <p:graphicFrame>
          <p:nvGraphicFramePr>
            <p:cNvPr id="3585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2134306"/>
                </p:ext>
              </p:extLst>
            </p:nvPr>
          </p:nvGraphicFramePr>
          <p:xfrm>
            <a:off x="474" y="2706"/>
            <a:ext cx="3657" cy="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7" name="Equation" r:id="rId6" imgW="3263760" imgH="685800" progId="Equation.DSMT4">
                    <p:embed/>
                  </p:oleObj>
                </mc:Choice>
                <mc:Fallback>
                  <p:oleObj name="Equation" r:id="rId6" imgW="3263760" imgH="685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474" y="2706"/>
                          <a:ext cx="3657" cy="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1" name="Text Box 9"/>
            <p:cNvSpPr txBox="1">
              <a:spLocks noChangeArrowheads="1"/>
            </p:cNvSpPr>
            <p:nvPr/>
          </p:nvSpPr>
          <p:spPr bwMode="black">
            <a:xfrm>
              <a:off x="225" y="2488"/>
              <a:ext cx="29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Tahoma" panose="020B0604030504040204" pitchFamily="34" charset="0"/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Tahoma" panose="020B060403050404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it-IT" altLang="it-IT" sz="2000">
                  <a:latin typeface="Book Antiqua" panose="02040602050305030304" pitchFamily="18" charset="0"/>
                </a:rPr>
                <a:t>L' incertezza della media pesata è:</a:t>
              </a:r>
            </a:p>
          </p:txBody>
        </p:sp>
      </p:grpSp>
      <p:sp>
        <p:nvSpPr>
          <p:cNvPr id="469002" name="Text Box 10"/>
          <p:cNvSpPr txBox="1">
            <a:spLocks noChangeArrowheads="1"/>
          </p:cNvSpPr>
          <p:nvPr/>
        </p:nvSpPr>
        <p:spPr bwMode="black">
          <a:xfrm>
            <a:off x="447244" y="3335338"/>
            <a:ext cx="8964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b="1" u="sng" dirty="0">
                <a:latin typeface="Book Antiqua" panose="02040602050305030304" pitchFamily="18" charset="0"/>
              </a:rPr>
              <a:t>Naturalmente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MP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 è più vicino a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2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 piuttosto che a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1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 essendo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u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(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2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)&lt;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u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(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1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)</a:t>
            </a:r>
            <a:endParaRPr lang="it-IT" altLang="it-IT" sz="2000" b="1" u="sng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469003" name="Text Box 11"/>
          <p:cNvSpPr txBox="1">
            <a:spLocks noChangeArrowheads="1"/>
          </p:cNvSpPr>
          <p:nvPr/>
        </p:nvSpPr>
        <p:spPr bwMode="black">
          <a:xfrm>
            <a:off x="438235" y="5607050"/>
            <a:ext cx="942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sz="2000" b="1" u="sng" dirty="0">
                <a:latin typeface="Book Antiqua" panose="02040602050305030304" pitchFamily="18" charset="0"/>
              </a:rPr>
              <a:t>Naturalmente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u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(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MP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) è inferiore sia a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u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(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1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)=140 mW che a 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u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(</a:t>
            </a:r>
            <a:r>
              <a:rPr lang="it-IT" altLang="it-IT" sz="2000" b="1" i="1" u="sng" dirty="0">
                <a:latin typeface="Book Antiqua" panose="02040602050305030304" pitchFamily="18" charset="0"/>
              </a:rPr>
              <a:t>P</a:t>
            </a:r>
            <a:r>
              <a:rPr lang="it-IT" altLang="it-IT" sz="2000" b="1" u="sng" baseline="-25000" dirty="0">
                <a:latin typeface="Book Antiqua" panose="02040602050305030304" pitchFamily="18" charset="0"/>
              </a:rPr>
              <a:t>2</a:t>
            </a:r>
            <a:r>
              <a:rPr lang="it-IT" altLang="it-IT" sz="2000" b="1" u="sng" dirty="0">
                <a:latin typeface="Book Antiqua" panose="02040602050305030304" pitchFamily="18" charset="0"/>
              </a:rPr>
              <a:t>)=60 mW</a:t>
            </a:r>
            <a:endParaRPr lang="it-IT" altLang="it-IT" sz="2000" b="1" u="sng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40B5456D-7D13-4C42-A157-035D14C7C8EF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5390004" y="6525076"/>
            <a:ext cx="3137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it-IT" altLang="it-IT" i="1" dirty="0">
                <a:latin typeface="Book Antiqua" panose="02040602050305030304" pitchFamily="18" charset="0"/>
              </a:rPr>
              <a:t>(( si provino a stimare i g.d.l. ))</a:t>
            </a:r>
            <a:endParaRPr lang="it-IT" altLang="it-IT" i="1" dirty="0">
              <a:effectLst>
                <a:outerShdw blurRad="38100" dist="38100" dir="2700000" algn="tl">
                  <a:srgbClr val="000000"/>
                </a:outerShdw>
              </a:effectLst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998" grpId="0"/>
      <p:bldP spid="469002" grpId="0"/>
      <p:bldP spid="469003" grpId="0"/>
      <p:bldP spid="12" grpId="0"/>
    </p:bldLst>
  </p:timing>
</p:sld>
</file>

<file path=ppt/theme/theme1.xml><?xml version="1.0" encoding="utf-8"?>
<a:theme xmlns:a="http://schemas.openxmlformats.org/drawingml/2006/main" name="LUCIDI COL C.S.">
  <a:themeElements>
    <a:clrScheme name="LUCIDI COL C.S.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LUCIDI COL C.S.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LUCIDI COL C.S.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CIDI COL C.S.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6787</TotalTime>
  <Words>7459</Words>
  <Application>Microsoft Office PowerPoint</Application>
  <PresentationFormat>On-screen Show (4:3)</PresentationFormat>
  <Paragraphs>807</Paragraphs>
  <Slides>116</Slides>
  <Notes>116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116</vt:i4>
      </vt:variant>
    </vt:vector>
  </HeadingPairs>
  <TitlesOfParts>
    <vt:vector size="127" baseType="lpstr">
      <vt:lpstr>Algerian</vt:lpstr>
      <vt:lpstr>Arial</vt:lpstr>
      <vt:lpstr>Book Antiqua</vt:lpstr>
      <vt:lpstr>Symbol</vt:lpstr>
      <vt:lpstr>Tahoma</vt:lpstr>
      <vt:lpstr>Times New Roman</vt:lpstr>
      <vt:lpstr>Wingdings</vt:lpstr>
      <vt:lpstr>LUCIDI COL C.S.</vt:lpstr>
      <vt:lpstr>Equation</vt:lpstr>
      <vt:lpstr>Equazione</vt:lpstr>
      <vt:lpstr>MathType 7.0 Equation</vt:lpstr>
      <vt:lpstr>PowerPoint Presentation</vt:lpstr>
      <vt:lpstr>Variabilità delle misure</vt:lpstr>
      <vt:lpstr>Approccio statistico</vt:lpstr>
      <vt:lpstr>Incertezza di misura</vt:lpstr>
      <vt:lpstr>Teoria degli errori</vt:lpstr>
      <vt:lpstr>Tipi di errori</vt:lpstr>
      <vt:lpstr>Problematiche</vt:lpstr>
      <vt:lpstr>Errori  Incertezza</vt:lpstr>
      <vt:lpstr>Richiami di probabilità</vt:lpstr>
      <vt:lpstr>Richiami di statistica</vt:lpstr>
      <vt:lpstr>PDF normale o gaussiana</vt:lpstr>
      <vt:lpstr>Probabilità di "cadere" in un intervallo</vt:lpstr>
      <vt:lpstr>Esempio su PDF gaussiana</vt:lpstr>
      <vt:lpstr>Incertezza standard</vt:lpstr>
      <vt:lpstr>Media campionaria</vt:lpstr>
      <vt:lpstr>Dimostrazione</vt:lpstr>
      <vt:lpstr>Dispersione della media</vt:lpstr>
      <vt:lpstr>Varianza campionaria</vt:lpstr>
      <vt:lpstr>Dimostrazione</vt:lpstr>
      <vt:lpstr>Alternativa di calcolo per la varianza</vt:lpstr>
      <vt:lpstr>Gradi di libertà della stima</vt:lpstr>
      <vt:lpstr>Incertezza di cat. A (1/2)</vt:lpstr>
      <vt:lpstr>Incertezza di cat. A (2/2)</vt:lpstr>
      <vt:lpstr>Incertezza relativa</vt:lpstr>
      <vt:lpstr>Incertezza estesa</vt:lpstr>
      <vt:lpstr>Cifre significative per l’incertezza</vt:lpstr>
      <vt:lpstr>Arrotondamenti INC a una cifra</vt:lpstr>
      <vt:lpstr>Esercizio: calcolo inc. cat. A (1/5)</vt:lpstr>
      <vt:lpstr>Esercizio: calcolo inc. cat. A (2/5)</vt:lpstr>
      <vt:lpstr>Esercizio: calcolo inc. cat. A (3/5)</vt:lpstr>
      <vt:lpstr>Esercizio: calcolo inc. cat. A (4/5)</vt:lpstr>
      <vt:lpstr>Esercizio: calcolo inc. cat. A (5/5)</vt:lpstr>
      <vt:lpstr>Cifre significative  per il risultato di una misura</vt:lpstr>
      <vt:lpstr>Incertezza di categoria B</vt:lpstr>
      <vt:lpstr>Parametri dell’intervallo</vt:lpstr>
      <vt:lpstr>Stima dell’incertezza di categoria B</vt:lpstr>
      <vt:lpstr>Esempi di PDF comuni</vt:lpstr>
      <vt:lpstr>Scelta di intervallo e PDF</vt:lpstr>
      <vt:lpstr>Stima di uB(x)</vt:lpstr>
      <vt:lpstr>PDF più comuni</vt:lpstr>
      <vt:lpstr>PDF normale</vt:lpstr>
      <vt:lpstr>PDF uniforme (1/2)</vt:lpstr>
      <vt:lpstr>PDF uniforme (2/2)</vt:lpstr>
      <vt:lpstr>PDF triangolare</vt:lpstr>
      <vt:lpstr>Altri metodi di stima di uB(x)</vt:lpstr>
      <vt:lpstr>Misure dirette e indirette </vt:lpstr>
      <vt:lpstr>Misure indirette (definizioni)</vt:lpstr>
      <vt:lpstr>INC composta uC in misure ind. (1/5)</vt:lpstr>
      <vt:lpstr>INC composta uC in misure ind. (2/5)</vt:lpstr>
      <vt:lpstr>INC composta uC in misure ind. (3/5)</vt:lpstr>
      <vt:lpstr>INC composta uC in misure ind. (4/5)</vt:lpstr>
      <vt:lpstr>Sommatorie dei prodotti degli scarti</vt:lpstr>
      <vt:lpstr>INC composta uC in misure ind. (5/5)</vt:lpstr>
      <vt:lpstr>Risultato della misura</vt:lpstr>
      <vt:lpstr>Coefficienti di correlazione</vt:lpstr>
      <vt:lpstr>Misure statisticamente indipendenti</vt:lpstr>
      <vt:lpstr>Casi particolari di rel. funzionali (1/3)</vt:lpstr>
      <vt:lpstr>Casi particolari di rel. funzionali (2/3)</vt:lpstr>
      <vt:lpstr>Casi particolari di rel. funzionali (3/3)</vt:lpstr>
      <vt:lpstr>Esercizio: legge dei gas perfetti (1/4)</vt:lpstr>
      <vt:lpstr>Esercizio: legge dei gas perfetti (2/4)</vt:lpstr>
      <vt:lpstr>Esercizio: legge dei gas perfetti (3/4)</vt:lpstr>
      <vt:lpstr>Esercizio: legge dei gas perfetti (4/4)</vt:lpstr>
      <vt:lpstr>Esercizio: circuito elettrico (1/11)</vt:lpstr>
      <vt:lpstr>Esercizio: circuito elettrico (2/11)</vt:lpstr>
      <vt:lpstr>Esercizio: circuito elettrico (3/11)</vt:lpstr>
      <vt:lpstr>Esercizio: circuito elettrico (4/11)</vt:lpstr>
      <vt:lpstr>Esercizio: circuito elettrico (5/11)</vt:lpstr>
      <vt:lpstr>Esercizio: circuito elettrico (6/11)</vt:lpstr>
      <vt:lpstr>Esercizio: circuito elettrico (7/13)</vt:lpstr>
      <vt:lpstr>Esercizio: circuito elettrico (8/11)</vt:lpstr>
      <vt:lpstr>Esercizio: circuito elettrico (9/11)</vt:lpstr>
      <vt:lpstr>Esercizio: circuito elettrico (10/11)</vt:lpstr>
      <vt:lpstr>Esercizio: circuito elettrico (11/11)</vt:lpstr>
      <vt:lpstr>Esercizio: circuito elettrico ??? (1/2)</vt:lpstr>
      <vt:lpstr>Esercizio: circuito elettrico ??? (2/2)</vt:lpstr>
      <vt:lpstr>Pb. ESE circuito elettrico (1/6)</vt:lpstr>
      <vt:lpstr>Pb. ESE circuito elettrico (2/6)</vt:lpstr>
      <vt:lpstr>Pb. ESE circuito elettrico (3/6)</vt:lpstr>
      <vt:lpstr>Pb. ESE circuito elettrico (4/6)</vt:lpstr>
      <vt:lpstr>Pb. ESE circuito elettrico (5/6)</vt:lpstr>
      <vt:lpstr>Pb. ESE circuito elettrico (6/6)</vt:lpstr>
      <vt:lpstr>Compatibilità tra due misure x1 e x2</vt:lpstr>
      <vt:lpstr>Media pesata</vt:lpstr>
      <vt:lpstr>Incertezza della media pesata</vt:lpstr>
      <vt:lpstr>Considerazioni sull’incertezza dell’incertezza e gradi di libertà</vt:lpstr>
      <vt:lpstr>Stima dei gradi di libertà per l’incertezza di categoria B</vt:lpstr>
      <vt:lpstr>Significato del numero di gradi di libertà</vt:lpstr>
      <vt:lpstr>Incertezza dell’incertezza  e cifre significative per l’INC</vt:lpstr>
      <vt:lpstr>*Gradi di libertà per uC(y)</vt:lpstr>
      <vt:lpstr>*Formula di Welch-Satterthwaite per i  gradi effettivi di libertàC = eff di uc(y)</vt:lpstr>
      <vt:lpstr>Risultato (completo) di una Misura</vt:lpstr>
      <vt:lpstr>Esercizio su compatibilità e media pesata (1/6)</vt:lpstr>
      <vt:lpstr>Esercizio su compatibilità e media pesata (2/6)</vt:lpstr>
      <vt:lpstr>Esercizio su compatibilità e media pesata (3/6)</vt:lpstr>
      <vt:lpstr>Esercizio su compatibilità e media pesata (4/6)</vt:lpstr>
      <vt:lpstr>Esercizio su compatibilità e media pesata (5/6)</vt:lpstr>
      <vt:lpstr>Commento su distanza e compatibilità</vt:lpstr>
      <vt:lpstr>Esercizio su compatibilità e media pesata (6/6)</vt:lpstr>
      <vt:lpstr>PowerPoint Presentation</vt:lpstr>
      <vt:lpstr>PowerPoint Presentation</vt:lpstr>
      <vt:lpstr>PowerPoint Presentation</vt:lpstr>
      <vt:lpstr>Esercizio su INC e media pesata (1/14)</vt:lpstr>
      <vt:lpstr>Esercizio su INC e media pesata (2/14)</vt:lpstr>
      <vt:lpstr>Esercizio su INC e media pesata (3/14)</vt:lpstr>
      <vt:lpstr>Esercizio su INC e media pesata (4/14)</vt:lpstr>
      <vt:lpstr>Esercizio su INC e media pesata (5/14)</vt:lpstr>
      <vt:lpstr>Esercizio su INC e media pesata (6/14)</vt:lpstr>
      <vt:lpstr>Esercizio su INC e media pesata (7/14)</vt:lpstr>
      <vt:lpstr>Esercizio su INC e media pesata (8/14)</vt:lpstr>
      <vt:lpstr>Esercizio su INC e media pesata (9/14)</vt:lpstr>
      <vt:lpstr>Esercizio su INC e media pesata (10/14)</vt:lpstr>
      <vt:lpstr>Esercizio su INC e media pesata (11/14)</vt:lpstr>
      <vt:lpstr>Esercizio su INC e media pesata (12/14)</vt:lpstr>
      <vt:lpstr>Esercizio su INC e media pesata (13/14)</vt:lpstr>
      <vt:lpstr>Esercizio su INC e media pesata (14/14)</vt:lpstr>
    </vt:vector>
  </TitlesOfParts>
  <Company>Politecnico di Milano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METROLOGIA  E  SISTEMA INTERNAZIONALE</dc:title>
  <dc:subject>Lucidi x lezioni Misure</dc:subject>
  <dc:creator>Cesare Svelto</dc:creator>
  <cp:lastModifiedBy>Cesare Svelto</cp:lastModifiedBy>
  <cp:revision>222</cp:revision>
  <dcterms:created xsi:type="dcterms:W3CDTF">2006-10-20T17:23:54Z</dcterms:created>
  <dcterms:modified xsi:type="dcterms:W3CDTF">2020-05-14T19:40:30Z</dcterms:modified>
</cp:coreProperties>
</file>